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70" r:id="rId5"/>
    <p:sldId id="260" r:id="rId6"/>
    <p:sldId id="281" r:id="rId7"/>
    <p:sldId id="282" r:id="rId8"/>
    <p:sldId id="283" r:id="rId9"/>
    <p:sldId id="285" r:id="rId10"/>
    <p:sldId id="284" r:id="rId11"/>
    <p:sldId id="286" r:id="rId12"/>
    <p:sldId id="287" r:id="rId13"/>
    <p:sldId id="288" r:id="rId14"/>
    <p:sldId id="289" r:id="rId15"/>
    <p:sldId id="294" r:id="rId16"/>
    <p:sldId id="297" r:id="rId17"/>
    <p:sldId id="299" r:id="rId18"/>
    <p:sldId id="298" r:id="rId19"/>
    <p:sldId id="290" r:id="rId20"/>
    <p:sldId id="300" r:id="rId21"/>
    <p:sldId id="310" r:id="rId22"/>
    <p:sldId id="302" r:id="rId23"/>
    <p:sldId id="304" r:id="rId24"/>
    <p:sldId id="315" r:id="rId25"/>
    <p:sldId id="317" r:id="rId26"/>
    <p:sldId id="319" r:id="rId27"/>
    <p:sldId id="313" r:id="rId28"/>
    <p:sldId id="314" r:id="rId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Montserrat SemiBold" panose="00000700000000000000" pitchFamily="2" charset="0"/>
      <p:bold r:id="rId36"/>
    </p:embeddedFont>
    <p:embeddedFont>
      <p:font typeface="Montserrat ExtraBold" panose="00000900000000000000" pitchFamily="2" charset="0"/>
      <p:bold r:id="rId37"/>
    </p:embeddedFont>
    <p:embeddedFont>
      <p:font typeface="Montserrat" panose="00000500000000000000" pitchFamily="2" charset="0"/>
      <p:regular r:id="rId38"/>
    </p:embeddedFont>
    <p:embeddedFont>
      <p:font typeface="Tahoma" panose="020B0604030504040204" pitchFamily="34" charset="0"/>
      <p:regular r:id="rId39"/>
      <p:bold r:id="rId4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39">
          <p15:clr>
            <a:srgbClr val="A4A3A4"/>
          </p15:clr>
        </p15:guide>
        <p15:guide id="2" pos="2888">
          <p15:clr>
            <a:srgbClr val="A4A3A4"/>
          </p15:clr>
        </p15:guide>
        <p15:guide id="3" orient="horz" pos="1614">
          <p15:clr>
            <a:srgbClr val="A4A3A4"/>
          </p15:clr>
        </p15:guide>
        <p15:guide id="4" pos="49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  <a:srgbClr val="F5A5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Stijl, gemiddeld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13" autoAdjust="0"/>
    <p:restoredTop sz="94643" autoAdjust="0"/>
  </p:normalViewPr>
  <p:slideViewPr>
    <p:cSldViewPr snapToGrid="0" snapToObjects="1" showGuides="1">
      <p:cViewPr varScale="1">
        <p:scale>
          <a:sx n="116" d="100"/>
          <a:sy n="116" d="100"/>
        </p:scale>
        <p:origin x="499" y="77"/>
      </p:cViewPr>
      <p:guideLst>
        <p:guide orient="horz" pos="1639"/>
        <p:guide pos="2888"/>
        <p:guide orient="horz" pos="1614"/>
        <p:guide pos="4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8.fntdata"/><Relationship Id="rId21" Type="http://schemas.openxmlformats.org/officeDocument/2006/relationships/slide" Target="slides/slide17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14BC5D-A909-794A-9D1F-04242A5D216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D2D39D-108B-8343-B595-3F5E89FF8C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D2DCAA-103F-354E-8DC4-514509B8F015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56A3F5-E40A-BE4C-A81C-F39E5E70F4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70B75-D9A9-6C4D-B558-BA6354982D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88359-39DF-1646-878F-232245F3C40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032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80F6D7-AF47-4083-8927-243273E4D486}" type="datetimeFigureOut">
              <a:rPr lang="nl-BE" smtClean="0"/>
              <a:t>8/09/2020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53AB9D-1975-4C51-94AD-8B20B0AEE89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69019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77021" y="3816635"/>
            <a:ext cx="1464251" cy="82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239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oran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41839" y="741759"/>
            <a:ext cx="4134617" cy="3324343"/>
          </a:xfrm>
        </p:spPr>
        <p:txBody>
          <a:bodyPr/>
          <a:lstStyle>
            <a:lvl1pPr marL="0" indent="0">
              <a:buNone/>
              <a:defRPr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lang="nl-BE" dirty="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3856038" cy="1163241"/>
          </a:xfrm>
        </p:spPr>
        <p:txBody>
          <a:bodyPr anchor="t" anchorCtr="0">
            <a:noAutofit/>
          </a:bodyPr>
          <a:lstStyle>
            <a:lvl1pPr algn="l">
              <a:defRPr sz="3200" b="1">
                <a:solidFill>
                  <a:srgbClr val="FFFFFE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95338" y="2170143"/>
            <a:ext cx="3119438" cy="1883697"/>
          </a:xfrm>
        </p:spPr>
        <p:txBody>
          <a:bodyPr>
            <a:normAutofit/>
          </a:bodyPr>
          <a:lstStyle>
            <a:lvl1pPr marL="0" indent="0">
              <a:buNone/>
              <a:defRPr lang="nl-BE" sz="1400" b="0" i="0" kern="1200" smtClean="0">
                <a:solidFill>
                  <a:srgbClr val="FFFFFE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1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2736799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682" y="731678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92637" y="2616468"/>
            <a:ext cx="2379707" cy="1810502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lang="nl-BE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2682" y="2586067"/>
            <a:ext cx="2379707" cy="1810502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lang="nl-BE" dirty="0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12681" y="1591510"/>
            <a:ext cx="3589791" cy="84823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BE" sz="2000" b="1" kern="1200" dirty="0" smtClean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 dirty="0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573588" y="1601591"/>
            <a:ext cx="3589791" cy="84823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BE" sz="2000" b="1" kern="1200" dirty="0" smtClean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 dirty="0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95338" y="274478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2440378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kst en beeld zwar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>
              <a:solidFill>
                <a:srgbClr val="000000"/>
              </a:solidFill>
            </a:endParaRP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92637" y="2616468"/>
            <a:ext cx="2379707" cy="1810502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lang="nl-BE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2682" y="2614010"/>
            <a:ext cx="2379707" cy="1810502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lang="nl-BE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812682" y="766594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0">
                <a:solidFill>
                  <a:srgbClr val="000000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812682" y="1619650"/>
            <a:ext cx="3508375" cy="847725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4592638" y="1601335"/>
            <a:ext cx="3508375" cy="847725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21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669509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>
              <a:solidFill>
                <a:srgbClr val="000000"/>
              </a:solidFill>
            </a:endParaRP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92637" y="2616468"/>
            <a:ext cx="2379707" cy="1810502"/>
          </a:xfrm>
        </p:spPr>
        <p:txBody>
          <a:bodyPr/>
          <a:lstStyle>
            <a:lvl1pPr>
              <a:defRPr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lang="nl-BE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4623" y="2596148"/>
            <a:ext cx="2379707" cy="1810502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lang="nl-BE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54623" y="741759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54622" y="1601591"/>
            <a:ext cx="3589791" cy="84823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BE" sz="2000" b="0" i="0" kern="1200" dirty="0" smtClean="0">
                <a:solidFill>
                  <a:schemeClr val="bg2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 dirty="0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573588" y="1601591"/>
            <a:ext cx="3589791" cy="84823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BE" sz="2000" b="1" i="0" kern="1200" dirty="0" smtClean="0">
                <a:solidFill>
                  <a:schemeClr val="bg2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 dirty="0">
                <a:solidFill>
                  <a:schemeClr val="bg2"/>
                </a:solidFill>
              </a:rPr>
              <a:t>Click to edit Master title style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20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0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545282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338" y="1499508"/>
            <a:ext cx="8229600" cy="2510850"/>
          </a:xfrm>
        </p:spPr>
        <p:txBody>
          <a:bodyPr>
            <a:normAutofit/>
          </a:bodyPr>
          <a:lstStyle>
            <a:lvl1pPr>
              <a:defRPr sz="28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1pPr>
            <a:lvl2pPr>
              <a:defRPr sz="24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2pPr>
            <a:lvl3pPr>
              <a:defRPr sz="20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3pPr>
            <a:lvl4pPr>
              <a:defRPr sz="18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4pPr>
            <a:lvl5pPr>
              <a:defRPr sz="18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0" i="0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25533202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27" userDrawn="1">
          <p15:clr>
            <a:srgbClr val="FBAE40"/>
          </p15:clr>
        </p15:guide>
        <p15:guide id="2" pos="478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338" y="1493519"/>
            <a:ext cx="8229600" cy="2217481"/>
          </a:xfrm>
        </p:spPr>
        <p:txBody>
          <a:bodyPr>
            <a:normAutofit/>
          </a:bodyPr>
          <a:lstStyle>
            <a:lvl1pPr>
              <a:defRPr sz="280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1">
                <a:solidFill>
                  <a:srgbClr val="000000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6431615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en opsomming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9508"/>
            <a:ext cx="8229600" cy="251085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1pPr>
            <a:lvl2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2pPr>
            <a:lvl3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3pPr>
            <a:lvl4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4pPr>
            <a:lvl5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457200" y="741759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0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467235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en kolom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51085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027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en kolom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51085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tx1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tx1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tx1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tx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444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en kolom oran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51085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981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5080" y="3908399"/>
            <a:ext cx="1460185" cy="82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077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kolom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469" y="215811"/>
            <a:ext cx="7891462" cy="857250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5812" y="1200151"/>
            <a:ext cx="3709987" cy="255647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6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6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255647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6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6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950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kolom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200151"/>
            <a:ext cx="3784600" cy="2556477"/>
          </a:xfrm>
        </p:spPr>
        <p:txBody>
          <a:bodyPr>
            <a:normAutofit/>
          </a:bodyPr>
          <a:lstStyle>
            <a:lvl1pPr>
              <a:defRPr sz="2400">
                <a:latin typeface="Montserrat SemiBold" panose="00000700000000000000" pitchFamily="2" charset="0"/>
              </a:defRPr>
            </a:lvl1pPr>
            <a:lvl2pPr>
              <a:defRPr sz="2000">
                <a:latin typeface="Montserrat SemiBold" panose="00000700000000000000" pitchFamily="2" charset="0"/>
              </a:defRPr>
            </a:lvl2pPr>
            <a:lvl3pPr>
              <a:defRPr sz="1800">
                <a:latin typeface="Montserrat SemiBold" panose="00000700000000000000" pitchFamily="2" charset="0"/>
              </a:defRPr>
            </a:lvl3pPr>
            <a:lvl4pPr>
              <a:defRPr sz="1600">
                <a:latin typeface="Montserrat SemiBold" panose="00000700000000000000" pitchFamily="2" charset="0"/>
              </a:defRPr>
            </a:lvl4pPr>
            <a:lvl5pPr>
              <a:defRPr sz="1600"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2556477"/>
          </a:xfrm>
        </p:spPr>
        <p:txBody>
          <a:bodyPr>
            <a:normAutofit/>
          </a:bodyPr>
          <a:lstStyle>
            <a:lvl1pPr>
              <a:defRPr sz="2400">
                <a:latin typeface="Montserrat SemiBold" panose="00000700000000000000" pitchFamily="2" charset="0"/>
              </a:defRPr>
            </a:lvl1pPr>
            <a:lvl2pPr>
              <a:defRPr sz="2000">
                <a:latin typeface="Montserrat SemiBold" panose="00000700000000000000" pitchFamily="2" charset="0"/>
              </a:defRPr>
            </a:lvl2pPr>
            <a:lvl3pPr>
              <a:defRPr sz="1800">
                <a:latin typeface="Montserrat SemiBold" panose="00000700000000000000" pitchFamily="2" charset="0"/>
              </a:defRPr>
            </a:lvl3pPr>
            <a:lvl4pPr>
              <a:defRPr sz="1600">
                <a:latin typeface="Montserrat SemiBold" panose="00000700000000000000" pitchFamily="2" charset="0"/>
              </a:defRPr>
            </a:lvl4pPr>
            <a:lvl5pPr>
              <a:defRPr sz="1600"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994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ran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BF45A9F-901A-D64D-A315-8B4BF379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80" y="215811"/>
            <a:ext cx="8229600" cy="857250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5263050-C631-2B4F-9EF4-AB772103D2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0880" y="1200151"/>
            <a:ext cx="3881120" cy="2556477"/>
          </a:xfrm>
        </p:spPr>
        <p:txBody>
          <a:bodyPr/>
          <a:lstStyle>
            <a:lvl1pPr>
              <a:defRPr sz="28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16F3D89-0724-4142-8869-8A328BB7E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26000" y="1200151"/>
            <a:ext cx="3860800" cy="2556477"/>
          </a:xfrm>
        </p:spPr>
        <p:txBody>
          <a:bodyPr/>
          <a:lstStyle>
            <a:lvl1pPr>
              <a:defRPr sz="28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FB545E-178D-D741-BE1A-D4D4823CBF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786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enkel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513" y="635365"/>
            <a:ext cx="8229600" cy="857250"/>
          </a:xfrm>
        </p:spPr>
        <p:txBody>
          <a:bodyPr>
            <a:normAutofit/>
          </a:bodyPr>
          <a:lstStyle>
            <a:lvl1pPr algn="l">
              <a:defRPr sz="3200" b="0"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85813" y="284559"/>
            <a:ext cx="4116388" cy="323227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798513" y="1726681"/>
            <a:ext cx="8229600" cy="2366193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tabel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4202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enkel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513" y="635365"/>
            <a:ext cx="8229600" cy="857250"/>
          </a:xfrm>
        </p:spPr>
        <p:txBody>
          <a:bodyPr>
            <a:normAutofit/>
          </a:bodyPr>
          <a:lstStyle>
            <a:lvl1pPr algn="l">
              <a:defRPr sz="3200" b="1"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85813" y="284559"/>
            <a:ext cx="4116388" cy="323227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>
          <a:xfrm>
            <a:off x="798513" y="1690688"/>
            <a:ext cx="8229600" cy="24114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grafiek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64208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Autofit/>
          </a:bodyPr>
          <a:lstStyle>
            <a:lvl1pPr algn="l">
              <a:defRPr sz="4200" b="0" i="0" baseline="0">
                <a:solidFill>
                  <a:srgbClr val="FFFFFF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914650"/>
            <a:ext cx="7772400" cy="758328"/>
          </a:xfrm>
        </p:spPr>
        <p:txBody>
          <a:bodyPr>
            <a:normAutofit/>
          </a:bodyPr>
          <a:lstStyle>
            <a:lvl1pPr marL="0" indent="0" algn="l">
              <a:buNone/>
              <a:defRPr lang="nl-BE" sz="3200" b="0" i="0" kern="1200" baseline="0" dirty="0">
                <a:solidFill>
                  <a:srgbClr val="FFFFFF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92825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Autofit/>
          </a:bodyPr>
          <a:lstStyle>
            <a:lvl1pPr algn="l">
              <a:defRPr lang="nl-BE" sz="4200" b="0" i="0" kern="1200" baseline="0" dirty="0">
                <a:solidFill>
                  <a:schemeClr val="tx1"/>
                </a:solidFill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926443"/>
            <a:ext cx="7772400" cy="758328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96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blok naast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6438" y="741759"/>
            <a:ext cx="3856038" cy="1172312"/>
          </a:xfrm>
        </p:spPr>
        <p:txBody>
          <a:bodyPr anchor="t" anchorCtr="0">
            <a:noAutofit/>
          </a:bodyPr>
          <a:lstStyle>
            <a:lvl1pPr algn="l">
              <a:defRPr sz="3200" b="0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837" y="2160389"/>
            <a:ext cx="4217429" cy="1893451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06438" y="2160389"/>
            <a:ext cx="2824162" cy="1876621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30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 dirty="0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06438" y="291193"/>
            <a:ext cx="3856037" cy="34448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414331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blok naast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96278" y="741759"/>
            <a:ext cx="3856038" cy="1163241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chemeClr val="tx1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541837" y="2160389"/>
            <a:ext cx="4217429" cy="1893451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96278" y="2170143"/>
            <a:ext cx="3119438" cy="1883697"/>
          </a:xfrm>
        </p:spPr>
        <p:txBody>
          <a:bodyPr>
            <a:normAutofit/>
          </a:bodyPr>
          <a:lstStyle>
            <a:lvl1pPr marL="0" indent="0">
              <a:buNone/>
              <a:defRPr lang="nl-BE" sz="2300" b="1" i="0" kern="1200" smtClean="0">
                <a:solidFill>
                  <a:schemeClr val="tx1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96278" y="291193"/>
            <a:ext cx="3856037" cy="34448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520624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blok naast oran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5337" y="741759"/>
            <a:ext cx="3856038" cy="1163241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rgbClr val="FFFFFE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837" y="2160389"/>
            <a:ext cx="4217429" cy="1893451"/>
          </a:xfrm>
        </p:spPr>
        <p:txBody>
          <a:bodyPr>
            <a:normAutofit/>
          </a:bodyPr>
          <a:lstStyle>
            <a:lvl1pPr marL="0" indent="0" algn="l">
              <a:buNone/>
              <a:defRPr sz="12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95337" y="2170143"/>
            <a:ext cx="3119438" cy="1883697"/>
          </a:xfrm>
        </p:spPr>
        <p:txBody>
          <a:bodyPr>
            <a:normAutofit/>
          </a:bodyPr>
          <a:lstStyle>
            <a:lvl1pPr marL="0" indent="0">
              <a:buNone/>
              <a:defRPr lang="nl-BE" sz="2300" b="0" i="0" kern="1200" smtClean="0">
                <a:solidFill>
                  <a:srgbClr val="FFFFFE"/>
                </a:solidFill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95338" y="291193"/>
            <a:ext cx="3856037" cy="344488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488556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41839" y="741759"/>
            <a:ext cx="4134617" cy="3324343"/>
          </a:xfrm>
        </p:spPr>
        <p:txBody>
          <a:bodyPr/>
          <a:lstStyle>
            <a:lvl1pPr>
              <a:defRPr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lang="nl-BE" dirty="0"/>
          </a:p>
        </p:txBody>
      </p: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3856038" cy="1163241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rgbClr val="FFFFFE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95338" y="2170143"/>
            <a:ext cx="3119438" cy="1883697"/>
          </a:xfrm>
        </p:spPr>
        <p:txBody>
          <a:bodyPr>
            <a:normAutofit/>
          </a:bodyPr>
          <a:lstStyle>
            <a:lvl1pPr marL="0" indent="0">
              <a:buNone/>
              <a:defRPr lang="nl-BE" sz="2300" b="0" i="0" kern="1200" smtClean="0">
                <a:solidFill>
                  <a:srgbClr val="FFFFFE"/>
                </a:solidFill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58500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3856038" cy="1149368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chemeClr val="tx1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41839" y="741759"/>
            <a:ext cx="4134617" cy="3324343"/>
          </a:xfrm>
        </p:spPr>
        <p:txBody>
          <a:bodyPr/>
          <a:lstStyle>
            <a:lvl1pPr marL="0" indent="0">
              <a:buNone/>
              <a:defRPr>
                <a:latin typeface="Montserrat SemiBold" panose="00000700000000000000" pitchFamily="2" charset="0"/>
              </a:defRPr>
            </a:lvl1pPr>
          </a:lstStyle>
          <a:p>
            <a:r>
              <a:rPr lang="nl-NL" dirty="0"/>
              <a:t>Klik op het pictogram als u een afbeelding wilt toevoegen</a:t>
            </a:r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9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95338" y="2178050"/>
            <a:ext cx="3508375" cy="1888052"/>
          </a:xfrm>
        </p:spPr>
        <p:txBody>
          <a:bodyPr>
            <a:normAutofit/>
          </a:bodyPr>
          <a:lstStyle>
            <a:lvl1pPr marL="0" indent="0">
              <a:buNone/>
              <a:defRPr sz="1400" b="1" i="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485191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5338" y="215811"/>
            <a:ext cx="789146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1200151"/>
            <a:ext cx="7891462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62024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6" r:id="rId3"/>
    <p:sldLayoutId id="2147483655" r:id="rId4"/>
    <p:sldLayoutId id="2147483661" r:id="rId5"/>
    <p:sldLayoutId id="2147483662" r:id="rId6"/>
    <p:sldLayoutId id="2147483663" r:id="rId7"/>
    <p:sldLayoutId id="2147483664" r:id="rId8"/>
    <p:sldLayoutId id="2147483666" r:id="rId9"/>
    <p:sldLayoutId id="2147483665" r:id="rId10"/>
    <p:sldLayoutId id="2147483668" r:id="rId11"/>
    <p:sldLayoutId id="2147483673" r:id="rId12"/>
    <p:sldLayoutId id="2147483670" r:id="rId13"/>
    <p:sldLayoutId id="2147483660" r:id="rId14"/>
    <p:sldLayoutId id="2147483650" r:id="rId15"/>
    <p:sldLayoutId id="2147483672" r:id="rId16"/>
    <p:sldLayoutId id="2147483674" r:id="rId17"/>
    <p:sldLayoutId id="2147483671" r:id="rId18"/>
    <p:sldLayoutId id="2147483667" r:id="rId19"/>
    <p:sldLayoutId id="2147483652" r:id="rId20"/>
    <p:sldLayoutId id="2147483675" r:id="rId21"/>
    <p:sldLayoutId id="2147483658" r:id="rId22"/>
    <p:sldLayoutId id="2147483677" r:id="rId23"/>
    <p:sldLayoutId id="2147483659" r:id="rId2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1" i="0" kern="1200">
          <a:solidFill>
            <a:schemeClr val="tx1"/>
          </a:solidFill>
          <a:latin typeface="Montserrat ExtraBold" panose="00000900000000000000" pitchFamily="2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27" userDrawn="1">
          <p15:clr>
            <a:srgbClr val="F26B43"/>
          </p15:clr>
        </p15:guide>
        <p15:guide id="2" pos="4785" userDrawn="1">
          <p15:clr>
            <a:srgbClr val="F26B43"/>
          </p15:clr>
        </p15:guide>
        <p15:guide id="3" pos="975" userDrawn="1">
          <p15:clr>
            <a:srgbClr val="F26B43"/>
          </p15:clr>
        </p15:guide>
        <p15:guide id="4" orient="horz" pos="71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Cedar%20logic%20schakelingen/En,%20of,%20niet.cdl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" t="28362"/>
          <a:stretch/>
        </p:blipFill>
        <p:spPr>
          <a:xfrm>
            <a:off x="-1" y="0"/>
            <a:ext cx="4437529" cy="5029200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80"/>
            <a:ext cx="6864101" cy="5143500"/>
          </a:xfrm>
          <a:prstGeom prst="rect">
            <a:avLst/>
          </a:prstGeom>
        </p:spPr>
      </p:pic>
      <p:sp>
        <p:nvSpPr>
          <p:cNvPr id="32" name="Title 1"/>
          <p:cNvSpPr>
            <a:spLocks noGrp="1"/>
          </p:cNvSpPr>
          <p:nvPr>
            <p:ph type="ctrTitle"/>
          </p:nvPr>
        </p:nvSpPr>
        <p:spPr>
          <a:xfrm>
            <a:off x="369948" y="1597819"/>
            <a:ext cx="8774052" cy="1102519"/>
          </a:xfrm>
        </p:spPr>
        <p:txBody>
          <a:bodyPr/>
          <a:lstStyle/>
          <a:p>
            <a:r>
              <a:rPr lang="nl-BE" dirty="0" smtClean="0">
                <a:solidFill>
                  <a:schemeClr val="tx1"/>
                </a:solidFill>
              </a:rPr>
              <a:t>IT Fundamentals hoofdstuk 3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33" name="Subtitle 2"/>
          <p:cNvSpPr>
            <a:spLocks noGrp="1"/>
          </p:cNvSpPr>
          <p:nvPr>
            <p:ph type="subTitle" idx="1"/>
          </p:nvPr>
        </p:nvSpPr>
        <p:spPr>
          <a:xfrm>
            <a:off x="4104330" y="2570400"/>
            <a:ext cx="4353870" cy="758328"/>
          </a:xfrm>
        </p:spPr>
        <p:txBody>
          <a:bodyPr/>
          <a:lstStyle/>
          <a:p>
            <a:r>
              <a:rPr lang="nl-BE" dirty="0" smtClean="0">
                <a:solidFill>
                  <a:srgbClr val="000000"/>
                </a:solidFill>
              </a:rPr>
              <a:t>Logische Poorten</a:t>
            </a:r>
            <a:endParaRPr lang="nl-BE" dirty="0">
              <a:solidFill>
                <a:srgbClr val="000000"/>
              </a:solidFill>
            </a:endParaRPr>
          </a:p>
        </p:txBody>
      </p:sp>
      <p:sp>
        <p:nvSpPr>
          <p:cNvPr id="3" name="Tekstvak 2"/>
          <p:cNvSpPr txBox="1"/>
          <p:nvPr/>
        </p:nvSpPr>
        <p:spPr>
          <a:xfrm>
            <a:off x="5235115" y="3434235"/>
            <a:ext cx="214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Versie 08/09/2020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36514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 smtClean="0"/>
              <a:t>Logische Poorten</a:t>
            </a:r>
            <a:endParaRPr lang="nl-BE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15999" y="206020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dirty="0" smtClean="0">
                <a:solidFill>
                  <a:schemeClr val="tx1"/>
                </a:solidFill>
              </a:rPr>
              <a:t>Basispoorten (vervolg)</a:t>
            </a:r>
            <a:endParaRPr kumimoji="0" lang="nl-BE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ontserrat ExtraBold" panose="00000900000000000000" pitchFamily="2" charset="0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293166" y="789600"/>
            <a:ext cx="6093674" cy="4353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 dirty="0">
              <a:solidFill>
                <a:schemeClr val="tx1"/>
              </a:solidFill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Tekstvak 2"/>
          <p:cNvSpPr txBox="1"/>
          <p:nvPr/>
        </p:nvSpPr>
        <p:spPr>
          <a:xfrm>
            <a:off x="766951" y="782034"/>
            <a:ext cx="582918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smtClean="0"/>
              <a:t>De logische </a:t>
            </a:r>
            <a:r>
              <a:rPr lang="nl-BE" b="1" dirty="0" smtClean="0">
                <a:solidFill>
                  <a:srgbClr val="FF0000"/>
                </a:solidFill>
              </a:rPr>
              <a:t>NEN</a:t>
            </a:r>
            <a:r>
              <a:rPr lang="nl-BE" dirty="0" smtClean="0"/>
              <a:t> of </a:t>
            </a:r>
            <a:r>
              <a:rPr lang="nl-BE" b="1" dirty="0" smtClean="0">
                <a:solidFill>
                  <a:srgbClr val="FF0000"/>
                </a:solidFill>
              </a:rPr>
              <a:t>NAND </a:t>
            </a:r>
            <a:r>
              <a:rPr lang="nl-BE" dirty="0">
                <a:sym typeface="Wingdings" panose="05000000000000000000" pitchFamily="2" charset="2"/>
              </a:rPr>
              <a:t> komt overeen met </a:t>
            </a:r>
            <a:r>
              <a:rPr lang="el-GR" b="1" dirty="0">
                <a:ea typeface="Tahoma" pitchFamily="34" charset="0"/>
                <a:cs typeface="Tahoma" pitchFamily="34" charset="0"/>
              </a:rPr>
              <a:t>Λ</a:t>
            </a:r>
            <a:r>
              <a:rPr lang="el-GR" b="1" dirty="0">
                <a:solidFill>
                  <a:srgbClr val="00B050"/>
                </a:solidFill>
                <a:ea typeface="Tahoma" pitchFamily="34" charset="0"/>
                <a:cs typeface="Tahoma" pitchFamily="34" charset="0"/>
              </a:rPr>
              <a:t> </a:t>
            </a:r>
            <a:r>
              <a:rPr lang="nl-BE" dirty="0" smtClean="0">
                <a:ea typeface="Tahoma" pitchFamily="34" charset="0"/>
                <a:cs typeface="Tahoma" pitchFamily="34" charset="0"/>
              </a:rPr>
              <a:t>+ complementeren </a:t>
            </a:r>
            <a:r>
              <a:rPr lang="nl-BE" dirty="0" smtClean="0">
                <a:sym typeface="Wingdings" panose="05000000000000000000" pitchFamily="2" charset="2"/>
              </a:rPr>
              <a:t>in </a:t>
            </a:r>
            <a:r>
              <a:rPr lang="nl-BE" dirty="0">
                <a:sym typeface="Wingdings" panose="05000000000000000000" pitchFamily="2" charset="2"/>
              </a:rPr>
              <a:t>de logica</a:t>
            </a:r>
            <a:r>
              <a:rPr lang="nl-BE" b="1" dirty="0" smtClean="0">
                <a:solidFill>
                  <a:srgbClr val="FF0000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smtClean="0"/>
              <a:t>De logische </a:t>
            </a:r>
            <a:r>
              <a:rPr lang="nl-BE" b="1" dirty="0" smtClean="0">
                <a:solidFill>
                  <a:srgbClr val="FF0000"/>
                </a:solidFill>
              </a:rPr>
              <a:t>NOF </a:t>
            </a:r>
            <a:r>
              <a:rPr lang="nl-BE" dirty="0" smtClean="0"/>
              <a:t>of</a:t>
            </a:r>
            <a:r>
              <a:rPr lang="nl-BE" b="1" dirty="0" smtClean="0">
                <a:solidFill>
                  <a:srgbClr val="FF0000"/>
                </a:solidFill>
              </a:rPr>
              <a:t> NOR</a:t>
            </a:r>
            <a:r>
              <a:rPr lang="nl-BE" dirty="0" smtClean="0"/>
              <a:t> </a:t>
            </a:r>
            <a:r>
              <a:rPr lang="nl-BE" dirty="0">
                <a:sym typeface="Wingdings" panose="05000000000000000000" pitchFamily="2" charset="2"/>
              </a:rPr>
              <a:t> komt overeen met </a:t>
            </a:r>
            <a:r>
              <a:rPr lang="nl-BE" b="1" dirty="0" smtClean="0">
                <a:ea typeface="Tahoma" pitchFamily="34" charset="0"/>
                <a:cs typeface="Tahoma" pitchFamily="34" charset="0"/>
              </a:rPr>
              <a:t>V</a:t>
            </a:r>
            <a:r>
              <a:rPr lang="el-GR" b="1" dirty="0" smtClean="0">
                <a:solidFill>
                  <a:srgbClr val="00B050"/>
                </a:solidFill>
                <a:ea typeface="Tahoma" pitchFamily="34" charset="0"/>
                <a:cs typeface="Tahoma" pitchFamily="34" charset="0"/>
              </a:rPr>
              <a:t> </a:t>
            </a:r>
            <a:r>
              <a:rPr lang="nl-BE" dirty="0">
                <a:ea typeface="Tahoma" pitchFamily="34" charset="0"/>
                <a:cs typeface="Tahoma" pitchFamily="34" charset="0"/>
              </a:rPr>
              <a:t>+ complementeren </a:t>
            </a:r>
            <a:r>
              <a:rPr lang="nl-BE" dirty="0">
                <a:sym typeface="Wingdings" panose="05000000000000000000" pitchFamily="2" charset="2"/>
              </a:rPr>
              <a:t>in de logica</a:t>
            </a:r>
            <a:r>
              <a:rPr lang="nl-BE" b="1" dirty="0">
                <a:solidFill>
                  <a:srgbClr val="FF0000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  <p:grpSp>
        <p:nvGrpSpPr>
          <p:cNvPr id="10" name="Groep 9"/>
          <p:cNvGrpSpPr/>
          <p:nvPr/>
        </p:nvGrpSpPr>
        <p:grpSpPr>
          <a:xfrm>
            <a:off x="893459" y="1453235"/>
            <a:ext cx="3472658" cy="1353760"/>
            <a:chOff x="755576" y="1890488"/>
            <a:chExt cx="3196208" cy="1169344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55576" y="1890488"/>
              <a:ext cx="3196208" cy="1169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6" name="Groep 17"/>
            <p:cNvGrpSpPr/>
            <p:nvPr/>
          </p:nvGrpSpPr>
          <p:grpSpPr>
            <a:xfrm>
              <a:off x="1082371" y="2042772"/>
              <a:ext cx="346357" cy="854263"/>
              <a:chOff x="1228040" y="2042772"/>
              <a:chExt cx="338554" cy="854263"/>
            </a:xfrm>
          </p:grpSpPr>
          <p:sp>
            <p:nvSpPr>
              <p:cNvPr id="17" name="Tekstvak 16"/>
              <p:cNvSpPr txBox="1"/>
              <p:nvPr/>
            </p:nvSpPr>
            <p:spPr>
              <a:xfrm>
                <a:off x="1228040" y="2042772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BE" dirty="0"/>
                  <a:t>A</a:t>
                </a:r>
              </a:p>
            </p:txBody>
          </p:sp>
          <p:sp>
            <p:nvSpPr>
              <p:cNvPr id="18" name="Tekstvak 17"/>
              <p:cNvSpPr txBox="1"/>
              <p:nvPr/>
            </p:nvSpPr>
            <p:spPr>
              <a:xfrm>
                <a:off x="1228040" y="2527703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BE" dirty="0"/>
                  <a:t>B</a:t>
                </a:r>
              </a:p>
            </p:txBody>
          </p:sp>
        </p:grpSp>
      </p:grpSp>
      <p:graphicFrame>
        <p:nvGraphicFramePr>
          <p:cNvPr id="19" name="Tabel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695036"/>
              </p:ext>
            </p:extLst>
          </p:nvPr>
        </p:nvGraphicFramePr>
        <p:xfrm>
          <a:off x="6860625" y="232815"/>
          <a:ext cx="181142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0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9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0942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A</a:t>
                      </a:r>
                      <a:endParaRPr lang="nl-BE" sz="2400" baseline="-250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B</a:t>
                      </a:r>
                      <a:endParaRPr lang="nl-BE" sz="2400" baseline="-250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NEN</a:t>
                      </a:r>
                      <a:endParaRPr lang="nl-BE" sz="2400" baseline="-250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42">
                <a:tc>
                  <a:txBody>
                    <a:bodyPr/>
                    <a:lstStyle/>
                    <a:p>
                      <a:pPr algn="ctr"/>
                      <a:r>
                        <a:rPr lang="nl-BE" sz="2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  <a:endParaRPr lang="nl-BE" sz="24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  <a:endParaRPr lang="nl-BE" sz="24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942">
                <a:tc>
                  <a:txBody>
                    <a:bodyPr/>
                    <a:lstStyle/>
                    <a:p>
                      <a:pPr algn="ctr"/>
                      <a:r>
                        <a:rPr lang="nl-BE" sz="2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942">
                <a:tc>
                  <a:txBody>
                    <a:bodyPr/>
                    <a:lstStyle/>
                    <a:p>
                      <a:pPr algn="ctr"/>
                      <a:r>
                        <a:rPr lang="nl-BE" sz="2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942">
                <a:tc>
                  <a:txBody>
                    <a:bodyPr/>
                    <a:lstStyle/>
                    <a:p>
                      <a:pPr algn="ctr"/>
                      <a:r>
                        <a:rPr lang="nl-BE" sz="2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  <a:endParaRPr lang="nl-BE" sz="24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  <a:endParaRPr lang="nl-BE" sz="24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0" name="Groep 19"/>
          <p:cNvGrpSpPr/>
          <p:nvPr/>
        </p:nvGrpSpPr>
        <p:grpSpPr>
          <a:xfrm>
            <a:off x="963260" y="3587666"/>
            <a:ext cx="3402857" cy="1452132"/>
            <a:chOff x="827584" y="3933056"/>
            <a:chExt cx="2971800" cy="1104900"/>
          </a:xfrm>
        </p:grpSpPr>
        <p:pic>
          <p:nvPicPr>
            <p:cNvPr id="2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27584" y="3933056"/>
              <a:ext cx="2971800" cy="1104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2" name="Groep 21"/>
            <p:cNvGrpSpPr/>
            <p:nvPr/>
          </p:nvGrpSpPr>
          <p:grpSpPr>
            <a:xfrm>
              <a:off x="1090174" y="4071942"/>
              <a:ext cx="338554" cy="854263"/>
              <a:chOff x="1228040" y="2042772"/>
              <a:chExt cx="338554" cy="854263"/>
            </a:xfrm>
          </p:grpSpPr>
          <p:sp>
            <p:nvSpPr>
              <p:cNvPr id="23" name="Tekstvak 22"/>
              <p:cNvSpPr txBox="1"/>
              <p:nvPr/>
            </p:nvSpPr>
            <p:spPr>
              <a:xfrm>
                <a:off x="1228040" y="2042772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BE" dirty="0"/>
                  <a:t>A</a:t>
                </a:r>
              </a:p>
            </p:txBody>
          </p:sp>
          <p:sp>
            <p:nvSpPr>
              <p:cNvPr id="24" name="Tekstvak 23"/>
              <p:cNvSpPr txBox="1"/>
              <p:nvPr/>
            </p:nvSpPr>
            <p:spPr>
              <a:xfrm>
                <a:off x="1228040" y="2527703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BE" dirty="0"/>
                  <a:t>B</a:t>
                </a:r>
              </a:p>
            </p:txBody>
          </p:sp>
        </p:grpSp>
      </p:grpSp>
      <p:graphicFrame>
        <p:nvGraphicFramePr>
          <p:cNvPr id="25" name="Tabel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623887"/>
              </p:ext>
            </p:extLst>
          </p:nvPr>
        </p:nvGraphicFramePr>
        <p:xfrm>
          <a:off x="6860625" y="2753798"/>
          <a:ext cx="181142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0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9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5557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A</a:t>
                      </a:r>
                      <a:endParaRPr lang="nl-BE" sz="2400" baseline="-250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B</a:t>
                      </a:r>
                      <a:endParaRPr lang="nl-BE" sz="2400" baseline="-250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NOF</a:t>
                      </a:r>
                      <a:endParaRPr lang="nl-BE" sz="2400" baseline="-250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557">
                <a:tc>
                  <a:txBody>
                    <a:bodyPr/>
                    <a:lstStyle/>
                    <a:p>
                      <a:pPr algn="ctr"/>
                      <a:r>
                        <a:rPr lang="nl-BE" sz="2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  <a:endParaRPr lang="nl-BE" sz="24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  <a:endParaRPr lang="nl-BE" sz="24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557">
                <a:tc>
                  <a:txBody>
                    <a:bodyPr/>
                    <a:lstStyle/>
                    <a:p>
                      <a:pPr algn="ctr"/>
                      <a:r>
                        <a:rPr lang="nl-BE" sz="2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5557">
                <a:tc>
                  <a:txBody>
                    <a:bodyPr/>
                    <a:lstStyle/>
                    <a:p>
                      <a:pPr algn="ctr"/>
                      <a:r>
                        <a:rPr lang="nl-BE" sz="2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5557">
                <a:tc>
                  <a:txBody>
                    <a:bodyPr/>
                    <a:lstStyle/>
                    <a:p>
                      <a:pPr algn="ctr"/>
                      <a:r>
                        <a:rPr lang="nl-BE" sz="2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  <a:endParaRPr lang="nl-BE" sz="24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  <a:endParaRPr lang="nl-BE" sz="24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444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 smtClean="0"/>
              <a:t>Logische Poorten</a:t>
            </a:r>
            <a:endParaRPr lang="nl-BE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15999" y="302456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dirty="0" smtClean="0">
                <a:solidFill>
                  <a:schemeClr val="tx1"/>
                </a:solidFill>
              </a:rPr>
              <a:t>Basispoorten (vervolg)</a:t>
            </a:r>
            <a:endParaRPr kumimoji="0" lang="nl-BE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ontserrat ExtraBold" panose="00000900000000000000" pitchFamily="2" charset="0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293166" y="789600"/>
            <a:ext cx="6093674" cy="4353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 dirty="0">
              <a:solidFill>
                <a:schemeClr val="tx1"/>
              </a:solidFill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Tekstvak 2"/>
          <p:cNvSpPr txBox="1"/>
          <p:nvPr/>
        </p:nvSpPr>
        <p:spPr>
          <a:xfrm>
            <a:off x="766950" y="892874"/>
            <a:ext cx="8021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smtClean="0"/>
              <a:t>De logische </a:t>
            </a:r>
            <a:r>
              <a:rPr lang="nl-BE" b="1" dirty="0" smtClean="0">
                <a:solidFill>
                  <a:srgbClr val="FF0000"/>
                </a:solidFill>
              </a:rPr>
              <a:t>Exclusieve OF </a:t>
            </a:r>
            <a:r>
              <a:rPr lang="nl-BE" dirty="0" err="1" smtClean="0"/>
              <a:t>of</a:t>
            </a:r>
            <a:r>
              <a:rPr lang="nl-BE" dirty="0" smtClean="0"/>
              <a:t> </a:t>
            </a:r>
            <a:r>
              <a:rPr lang="nl-BE" b="1" dirty="0" smtClean="0">
                <a:solidFill>
                  <a:srgbClr val="FF0000"/>
                </a:solidFill>
              </a:rPr>
              <a:t>XOR </a:t>
            </a:r>
            <a:r>
              <a:rPr lang="nl-BE" dirty="0">
                <a:sym typeface="Wingdings" panose="05000000000000000000" pitchFamily="2" charset="2"/>
              </a:rPr>
              <a:t> </a:t>
            </a:r>
            <a:r>
              <a:rPr lang="nl-BE" dirty="0" smtClean="0">
                <a:sym typeface="Wingdings" panose="05000000000000000000" pitchFamily="2" charset="2"/>
              </a:rPr>
              <a:t>wordt ook nog genoteerd als </a:t>
            </a:r>
            <a:r>
              <a:rPr lang="nl-BE" b="1" u="sng" dirty="0" smtClean="0">
                <a:sym typeface="Wingdings" panose="05000000000000000000" pitchFamily="2" charset="2"/>
              </a:rPr>
              <a:t>V</a:t>
            </a:r>
            <a:r>
              <a:rPr lang="nl-BE" b="1" dirty="0" smtClean="0">
                <a:solidFill>
                  <a:srgbClr val="FF0000"/>
                </a:solidFill>
              </a:rPr>
              <a:t> </a:t>
            </a:r>
            <a:endParaRPr lang="nl-BE" b="1" dirty="0">
              <a:solidFill>
                <a:srgbClr val="FF0000"/>
              </a:solidFill>
            </a:endParaRPr>
          </a:p>
        </p:txBody>
      </p:sp>
      <p:grpSp>
        <p:nvGrpSpPr>
          <p:cNvPr id="10" name="Groep 9"/>
          <p:cNvGrpSpPr/>
          <p:nvPr/>
        </p:nvGrpSpPr>
        <p:grpSpPr>
          <a:xfrm>
            <a:off x="685800" y="1476454"/>
            <a:ext cx="2552295" cy="3126430"/>
            <a:chOff x="928662" y="1928802"/>
            <a:chExt cx="3028950" cy="4195007"/>
          </a:xfrm>
        </p:grpSpPr>
        <p:pic>
          <p:nvPicPr>
            <p:cNvPr id="12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28662" y="5018909"/>
              <a:ext cx="3028950" cy="1104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28662" y="2956409"/>
              <a:ext cx="3028950" cy="1104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28662" y="1928802"/>
              <a:ext cx="3028950" cy="1104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28662" y="3950332"/>
              <a:ext cx="3028950" cy="1104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19" name="Tabel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26167"/>
              </p:ext>
            </p:extLst>
          </p:nvPr>
        </p:nvGraphicFramePr>
        <p:xfrm>
          <a:off x="3630730" y="1527160"/>
          <a:ext cx="208601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9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0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6393"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0" dirty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A</a:t>
                      </a:r>
                      <a:endParaRPr lang="nl-BE" sz="2800" baseline="-250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B</a:t>
                      </a:r>
                      <a:endParaRPr lang="nl-BE" sz="2800" baseline="-250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XOR</a:t>
                      </a:r>
                      <a:endParaRPr lang="nl-BE" sz="2800" baseline="-250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393">
                <a:tc>
                  <a:txBody>
                    <a:bodyPr/>
                    <a:lstStyle/>
                    <a:p>
                      <a:pPr algn="ctr"/>
                      <a:r>
                        <a:rPr lang="nl-BE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  <a:endParaRPr lang="nl-BE" sz="28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  <a:endParaRPr lang="nl-BE" sz="28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393">
                <a:tc>
                  <a:txBody>
                    <a:bodyPr/>
                    <a:lstStyle/>
                    <a:p>
                      <a:pPr algn="ctr"/>
                      <a:r>
                        <a:rPr lang="nl-BE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393">
                <a:tc>
                  <a:txBody>
                    <a:bodyPr/>
                    <a:lstStyle/>
                    <a:p>
                      <a:pPr algn="ctr"/>
                      <a:r>
                        <a:rPr lang="nl-BE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393">
                <a:tc>
                  <a:txBody>
                    <a:bodyPr/>
                    <a:lstStyle/>
                    <a:p>
                      <a:pPr algn="ctr"/>
                      <a:r>
                        <a:rPr lang="nl-BE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  <a:endParaRPr lang="nl-BE" sz="28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  <a:endParaRPr lang="nl-BE" sz="28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2" name="Groep 17"/>
          <p:cNvGrpSpPr/>
          <p:nvPr/>
        </p:nvGrpSpPr>
        <p:grpSpPr>
          <a:xfrm>
            <a:off x="838890" y="1498324"/>
            <a:ext cx="166252" cy="709079"/>
            <a:chOff x="1228040" y="2042772"/>
            <a:chExt cx="338554" cy="854263"/>
          </a:xfrm>
        </p:grpSpPr>
        <p:sp>
          <p:nvSpPr>
            <p:cNvPr id="33" name="Tekstvak 32"/>
            <p:cNvSpPr txBox="1"/>
            <p:nvPr/>
          </p:nvSpPr>
          <p:spPr>
            <a:xfrm>
              <a:off x="1228040" y="204277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A</a:t>
              </a:r>
            </a:p>
          </p:txBody>
        </p:sp>
        <p:sp>
          <p:nvSpPr>
            <p:cNvPr id="34" name="Tekstvak 33"/>
            <p:cNvSpPr txBox="1"/>
            <p:nvPr/>
          </p:nvSpPr>
          <p:spPr>
            <a:xfrm>
              <a:off x="1228040" y="2527703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B</a:t>
              </a:r>
            </a:p>
          </p:txBody>
        </p:sp>
      </p:grpSp>
      <p:grpSp>
        <p:nvGrpSpPr>
          <p:cNvPr id="35" name="Groep 17"/>
          <p:cNvGrpSpPr/>
          <p:nvPr/>
        </p:nvGrpSpPr>
        <p:grpSpPr>
          <a:xfrm>
            <a:off x="837730" y="2251012"/>
            <a:ext cx="166252" cy="709079"/>
            <a:chOff x="1228040" y="2042772"/>
            <a:chExt cx="338554" cy="854263"/>
          </a:xfrm>
        </p:grpSpPr>
        <p:sp>
          <p:nvSpPr>
            <p:cNvPr id="36" name="Tekstvak 35"/>
            <p:cNvSpPr txBox="1"/>
            <p:nvPr/>
          </p:nvSpPr>
          <p:spPr>
            <a:xfrm>
              <a:off x="1228040" y="204277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A</a:t>
              </a:r>
            </a:p>
          </p:txBody>
        </p:sp>
        <p:sp>
          <p:nvSpPr>
            <p:cNvPr id="37" name="Tekstvak 36"/>
            <p:cNvSpPr txBox="1"/>
            <p:nvPr/>
          </p:nvSpPr>
          <p:spPr>
            <a:xfrm>
              <a:off x="1228040" y="2527703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B</a:t>
              </a:r>
            </a:p>
          </p:txBody>
        </p:sp>
      </p:grpSp>
      <p:grpSp>
        <p:nvGrpSpPr>
          <p:cNvPr id="38" name="Groep 17"/>
          <p:cNvGrpSpPr/>
          <p:nvPr/>
        </p:nvGrpSpPr>
        <p:grpSpPr>
          <a:xfrm>
            <a:off x="830748" y="3011853"/>
            <a:ext cx="166252" cy="709079"/>
            <a:chOff x="1228040" y="2042772"/>
            <a:chExt cx="338554" cy="854263"/>
          </a:xfrm>
        </p:grpSpPr>
        <p:sp>
          <p:nvSpPr>
            <p:cNvPr id="39" name="Tekstvak 38"/>
            <p:cNvSpPr txBox="1"/>
            <p:nvPr/>
          </p:nvSpPr>
          <p:spPr>
            <a:xfrm>
              <a:off x="1228040" y="204277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A</a:t>
              </a:r>
            </a:p>
          </p:txBody>
        </p:sp>
        <p:sp>
          <p:nvSpPr>
            <p:cNvPr id="40" name="Tekstvak 39"/>
            <p:cNvSpPr txBox="1"/>
            <p:nvPr/>
          </p:nvSpPr>
          <p:spPr>
            <a:xfrm>
              <a:off x="1228040" y="2527703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B</a:t>
              </a:r>
            </a:p>
          </p:txBody>
        </p:sp>
      </p:grpSp>
      <p:grpSp>
        <p:nvGrpSpPr>
          <p:cNvPr id="41" name="Groep 17"/>
          <p:cNvGrpSpPr/>
          <p:nvPr/>
        </p:nvGrpSpPr>
        <p:grpSpPr>
          <a:xfrm>
            <a:off x="823769" y="3786650"/>
            <a:ext cx="166252" cy="709079"/>
            <a:chOff x="1228040" y="2042772"/>
            <a:chExt cx="338554" cy="854263"/>
          </a:xfrm>
        </p:grpSpPr>
        <p:sp>
          <p:nvSpPr>
            <p:cNvPr id="42" name="Tekstvak 41"/>
            <p:cNvSpPr txBox="1"/>
            <p:nvPr/>
          </p:nvSpPr>
          <p:spPr>
            <a:xfrm>
              <a:off x="1228040" y="204277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A</a:t>
              </a:r>
            </a:p>
          </p:txBody>
        </p:sp>
        <p:sp>
          <p:nvSpPr>
            <p:cNvPr id="43" name="Tekstvak 42"/>
            <p:cNvSpPr txBox="1"/>
            <p:nvPr/>
          </p:nvSpPr>
          <p:spPr>
            <a:xfrm>
              <a:off x="1228040" y="2527703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B</a:t>
              </a:r>
            </a:p>
          </p:txBody>
        </p:sp>
      </p:grpSp>
      <p:sp>
        <p:nvSpPr>
          <p:cNvPr id="44" name="Tekstvak 43"/>
          <p:cNvSpPr txBox="1"/>
          <p:nvPr/>
        </p:nvSpPr>
        <p:spPr>
          <a:xfrm>
            <a:off x="5904123" y="1536003"/>
            <a:ext cx="2939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ea typeface="Tahoma" pitchFamily="34" charset="0"/>
                <a:cs typeface="Tahoma" pitchFamily="34" charset="0"/>
              </a:rPr>
              <a:t>Functie</a:t>
            </a:r>
            <a:r>
              <a:rPr lang="nl-BE" dirty="0">
                <a:ea typeface="Tahoma" pitchFamily="34" charset="0"/>
                <a:cs typeface="Tahoma" pitchFamily="34" charset="0"/>
              </a:rPr>
              <a:t> </a:t>
            </a:r>
            <a:r>
              <a:rPr lang="nl-BE" dirty="0">
                <a:ea typeface="Tahoma" pitchFamily="34" charset="0"/>
                <a:cs typeface="Tahoma" pitchFamily="34" charset="0"/>
                <a:sym typeface="Wingdings" pitchFamily="2" charset="2"/>
              </a:rPr>
              <a:t> </a:t>
            </a:r>
            <a:r>
              <a:rPr lang="nl-BE" dirty="0">
                <a:ea typeface="Tahoma" pitchFamily="34" charset="0"/>
                <a:cs typeface="Tahoma" pitchFamily="34" charset="0"/>
              </a:rPr>
              <a:t>uitgang is </a:t>
            </a:r>
            <a:r>
              <a:rPr lang="nl-BE" dirty="0">
                <a:solidFill>
                  <a:srgbClr val="FF0000"/>
                </a:solidFill>
                <a:ea typeface="Tahoma" pitchFamily="34" charset="0"/>
                <a:cs typeface="Tahoma" pitchFamily="34" charset="0"/>
              </a:rPr>
              <a:t>1</a:t>
            </a:r>
            <a:r>
              <a:rPr lang="nl-BE" dirty="0">
                <a:ea typeface="Tahoma" pitchFamily="34" charset="0"/>
                <a:cs typeface="Tahoma" pitchFamily="34" charset="0"/>
              </a:rPr>
              <a:t> als de ingangen </a:t>
            </a:r>
            <a:r>
              <a:rPr lang="nl-BE" dirty="0">
                <a:solidFill>
                  <a:srgbClr val="FF0000"/>
                </a:solidFill>
                <a:ea typeface="Tahoma" pitchFamily="34" charset="0"/>
                <a:cs typeface="Tahoma" pitchFamily="34" charset="0"/>
              </a:rPr>
              <a:t>verschillend</a:t>
            </a:r>
            <a:r>
              <a:rPr lang="nl-BE" dirty="0">
                <a:ea typeface="Tahoma" pitchFamily="34" charset="0"/>
                <a:cs typeface="Tahoma" pitchFamily="34" charset="0"/>
              </a:rPr>
              <a:t> zijn en is </a:t>
            </a:r>
            <a:r>
              <a:rPr lang="nl-BE" dirty="0">
                <a:solidFill>
                  <a:srgbClr val="0070C0"/>
                </a:solidFill>
                <a:ea typeface="Tahoma" pitchFamily="34" charset="0"/>
                <a:cs typeface="Tahoma" pitchFamily="34" charset="0"/>
              </a:rPr>
              <a:t>0</a:t>
            </a:r>
            <a:r>
              <a:rPr lang="nl-BE" dirty="0">
                <a:ea typeface="Tahoma" pitchFamily="34" charset="0"/>
                <a:cs typeface="Tahoma" pitchFamily="34" charset="0"/>
              </a:rPr>
              <a:t> als de ingangen </a:t>
            </a:r>
            <a:r>
              <a:rPr lang="nl-BE" dirty="0">
                <a:solidFill>
                  <a:srgbClr val="0070C0"/>
                </a:solidFill>
                <a:ea typeface="Tahoma" pitchFamily="34" charset="0"/>
                <a:cs typeface="Tahoma" pitchFamily="34" charset="0"/>
              </a:rPr>
              <a:t>gelijk</a:t>
            </a:r>
            <a:r>
              <a:rPr lang="nl-BE" dirty="0">
                <a:ea typeface="Tahoma" pitchFamily="34" charset="0"/>
                <a:cs typeface="Tahoma" pitchFamily="34" charset="0"/>
              </a:rPr>
              <a:t> zijn.</a:t>
            </a:r>
          </a:p>
        </p:txBody>
      </p:sp>
    </p:spTree>
    <p:extLst>
      <p:ext uri="{BB962C8B-B14F-4D97-AF65-F5344CB8AC3E}">
        <p14:creationId xmlns:p14="http://schemas.microsoft.com/office/powerpoint/2010/main" val="3887422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809298" y="1254025"/>
            <a:ext cx="8006636" cy="3708864"/>
          </a:xfrm>
        </p:spPr>
        <p:txBody>
          <a:bodyPr>
            <a:normAutofit/>
          </a:bodyPr>
          <a:lstStyle/>
          <a:p>
            <a:r>
              <a:rPr lang="nl-BE" sz="1800" dirty="0">
                <a:latin typeface="+mn-lt"/>
                <a:ea typeface="Tahoma" pitchFamily="34" charset="0"/>
                <a:cs typeface="Tahoma" pitchFamily="34" charset="0"/>
              </a:rPr>
              <a:t>Dit is een speciale poort die gebruikt wordt om kortsluiting (x/</a:t>
            </a:r>
            <a:r>
              <a:rPr lang="nl-BE" sz="1800" dirty="0">
                <a:highlight>
                  <a:srgbClr val="00FFFF"/>
                </a:highlight>
                <a:latin typeface="+mn-lt"/>
                <a:ea typeface="Tahoma" pitchFamily="34" charset="0"/>
                <a:cs typeface="Tahoma" pitchFamily="34" charset="0"/>
              </a:rPr>
              <a:t>  </a:t>
            </a:r>
            <a:r>
              <a:rPr lang="nl-BE" sz="1800" dirty="0" smtClean="0">
                <a:latin typeface="+mn-lt"/>
                <a:ea typeface="Tahoma" pitchFamily="34" charset="0"/>
                <a:cs typeface="Tahoma" pitchFamily="34" charset="0"/>
              </a:rPr>
              <a:t>) op </a:t>
            </a:r>
            <a:r>
              <a:rPr lang="nl-BE" sz="1800" dirty="0">
                <a:latin typeface="+mn-lt"/>
                <a:ea typeface="Tahoma" pitchFamily="34" charset="0"/>
                <a:cs typeface="Tahoma" pitchFamily="34" charset="0"/>
              </a:rPr>
              <a:t>bussen te vermijden</a:t>
            </a:r>
            <a:r>
              <a:rPr lang="nl-BE" sz="1800" dirty="0" smtClean="0">
                <a:latin typeface="+mn-lt"/>
                <a:ea typeface="Tahoma" pitchFamily="34" charset="0"/>
                <a:cs typeface="Tahoma" pitchFamily="34" charset="0"/>
              </a:rPr>
              <a:t>.</a:t>
            </a:r>
          </a:p>
          <a:p>
            <a:endParaRPr lang="nl-BE" sz="1800" dirty="0">
              <a:latin typeface="+mn-lt"/>
              <a:ea typeface="Tahoma" pitchFamily="34" charset="0"/>
              <a:cs typeface="Tahoma" pitchFamily="34" charset="0"/>
            </a:endParaRPr>
          </a:p>
          <a:p>
            <a:r>
              <a:rPr lang="nl-BE" sz="1800" b="1" dirty="0">
                <a:latin typeface="+mn-lt"/>
                <a:ea typeface="Tahoma" pitchFamily="34" charset="0"/>
                <a:cs typeface="Tahoma" pitchFamily="34" charset="0"/>
              </a:rPr>
              <a:t>Twee ingangen</a:t>
            </a:r>
            <a:r>
              <a:rPr lang="nl-BE" sz="1800" dirty="0">
                <a:latin typeface="+mn-lt"/>
                <a:ea typeface="Tahoma" pitchFamily="34" charset="0"/>
                <a:cs typeface="Tahoma" pitchFamily="34" charset="0"/>
              </a:rPr>
              <a:t>: </a:t>
            </a:r>
            <a:endParaRPr lang="nl-BE" sz="1800" dirty="0" smtClean="0">
              <a:latin typeface="+mn-lt"/>
              <a:ea typeface="Tahoma" pitchFamily="34" charset="0"/>
              <a:cs typeface="Tahoma" pitchFamily="34" charset="0"/>
            </a:endParaRPr>
          </a:p>
          <a:p>
            <a:pPr lvl="1"/>
            <a:r>
              <a:rPr lang="nl-BE" sz="1800" dirty="0">
                <a:latin typeface="+mn-lt"/>
                <a:ea typeface="Tahoma" pitchFamily="34" charset="0"/>
                <a:cs typeface="Tahoma" pitchFamily="34" charset="0"/>
              </a:rPr>
              <a:t>stuurlijn</a:t>
            </a:r>
          </a:p>
          <a:p>
            <a:pPr lvl="1"/>
            <a:r>
              <a:rPr lang="nl-BE" sz="1800" dirty="0">
                <a:latin typeface="+mn-lt"/>
                <a:ea typeface="Tahoma" pitchFamily="34" charset="0"/>
                <a:cs typeface="Tahoma" pitchFamily="34" charset="0"/>
              </a:rPr>
              <a:t>s</a:t>
            </a:r>
            <a:r>
              <a:rPr lang="nl-BE" sz="1800" dirty="0" smtClean="0">
                <a:latin typeface="+mn-lt"/>
                <a:ea typeface="Tahoma" pitchFamily="34" charset="0"/>
                <a:cs typeface="Tahoma" pitchFamily="34" charset="0"/>
              </a:rPr>
              <a:t>ignaal</a:t>
            </a:r>
          </a:p>
          <a:p>
            <a:pPr lvl="1"/>
            <a:endParaRPr lang="nl-BE" sz="1800" dirty="0" smtClean="0">
              <a:latin typeface="+mn-lt"/>
              <a:ea typeface="Tahoma" pitchFamily="34" charset="0"/>
              <a:cs typeface="Tahoma" pitchFamily="34" charset="0"/>
            </a:endParaRPr>
          </a:p>
          <a:p>
            <a:r>
              <a:rPr lang="nl-BE" sz="1800" b="1" dirty="0">
                <a:latin typeface="+mn-lt"/>
                <a:ea typeface="Tahoma" pitchFamily="34" charset="0"/>
                <a:cs typeface="Tahoma" pitchFamily="34" charset="0"/>
              </a:rPr>
              <a:t>Functie: </a:t>
            </a:r>
          </a:p>
          <a:p>
            <a:pPr lvl="1"/>
            <a:r>
              <a:rPr lang="nl-BE" sz="1800" dirty="0">
                <a:latin typeface="+mn-lt"/>
                <a:ea typeface="Tahoma" pitchFamily="34" charset="0"/>
                <a:cs typeface="Tahoma" pitchFamily="34" charset="0"/>
              </a:rPr>
              <a:t>Stuurlijn = 1 </a:t>
            </a:r>
            <a:r>
              <a:rPr lang="nl-BE" sz="1800" dirty="0">
                <a:latin typeface="+mn-lt"/>
                <a:ea typeface="Tahoma" pitchFamily="34" charset="0"/>
                <a:cs typeface="Tahoma" pitchFamily="34" charset="0"/>
                <a:sym typeface="Wingdings" pitchFamily="2" charset="2"/>
              </a:rPr>
              <a:t> signaal wordt doorgegeven naar de uitgang</a:t>
            </a:r>
          </a:p>
          <a:p>
            <a:pPr lvl="1"/>
            <a:r>
              <a:rPr lang="nl-BE" sz="1800" dirty="0">
                <a:latin typeface="+mn-lt"/>
                <a:ea typeface="Tahoma" pitchFamily="34" charset="0"/>
                <a:cs typeface="Tahoma" pitchFamily="34" charset="0"/>
                <a:sym typeface="Wingdings" pitchFamily="2" charset="2"/>
              </a:rPr>
              <a:t>Stuurlijn = 0  </a:t>
            </a:r>
            <a:r>
              <a:rPr lang="nl-BE" sz="1800" dirty="0" smtClean="0">
                <a:latin typeface="+mn-lt"/>
                <a:ea typeface="Tahoma" pitchFamily="34" charset="0"/>
                <a:cs typeface="Tahoma" pitchFamily="34" charset="0"/>
                <a:sym typeface="Wingdings" pitchFamily="2" charset="2"/>
              </a:rPr>
              <a:t>signaal wordt niet doorgegeven</a:t>
            </a:r>
          </a:p>
          <a:p>
            <a:r>
              <a:rPr lang="nl-BE" sz="1800" dirty="0" smtClean="0">
                <a:latin typeface="Arial" panose="020B0604020202020204" pitchFamily="34" charset="0"/>
              </a:rPr>
              <a:t>Tri-state buffers worden in paren gebruikt</a:t>
            </a:r>
            <a:endParaRPr lang="nl-BE" sz="1800" dirty="0">
              <a:latin typeface="Arial" panose="020B0604020202020204" pitchFamily="34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83511" y="356752"/>
            <a:ext cx="6334442" cy="613093"/>
          </a:xfrm>
        </p:spPr>
        <p:txBody>
          <a:bodyPr/>
          <a:lstStyle/>
          <a:p>
            <a:r>
              <a:rPr lang="nl-BE" dirty="0">
                <a:solidFill>
                  <a:schemeClr val="tx1"/>
                </a:solidFill>
              </a:rPr>
              <a:t>Basispoorten (vervolg)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>
          <a:xfrm>
            <a:off x="383511" y="122945"/>
            <a:ext cx="4116388" cy="323227"/>
          </a:xfrm>
        </p:spPr>
        <p:txBody>
          <a:bodyPr/>
          <a:lstStyle/>
          <a:p>
            <a:r>
              <a:rPr lang="nl-BE" dirty="0"/>
              <a:t>Logische </a:t>
            </a:r>
            <a:r>
              <a:rPr lang="nl-BE" dirty="0" smtClean="0"/>
              <a:t>Poorten</a:t>
            </a:r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494729" y="892874"/>
            <a:ext cx="8021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b="1" dirty="0" smtClean="0">
                <a:solidFill>
                  <a:srgbClr val="FF0000"/>
                </a:solidFill>
              </a:rPr>
              <a:t>Tri-state buffer </a:t>
            </a:r>
            <a:endParaRPr lang="nl-BE" b="1" dirty="0">
              <a:solidFill>
                <a:srgbClr val="FF0000"/>
              </a:solidFill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39866" y="2135821"/>
            <a:ext cx="1584198" cy="1433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Rechte verbindingslijn met pijl 8"/>
          <p:cNvCxnSpPr/>
          <p:nvPr/>
        </p:nvCxnSpPr>
        <p:spPr>
          <a:xfrm flipV="1">
            <a:off x="2540777" y="2345327"/>
            <a:ext cx="1214546" cy="369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Rechte verbindingslijn met pijl 10"/>
          <p:cNvCxnSpPr/>
          <p:nvPr/>
        </p:nvCxnSpPr>
        <p:spPr>
          <a:xfrm flipV="1">
            <a:off x="2422114" y="2666414"/>
            <a:ext cx="1017752" cy="3629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248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278807" y="557093"/>
            <a:ext cx="6334442" cy="613093"/>
          </a:xfrm>
        </p:spPr>
        <p:txBody>
          <a:bodyPr/>
          <a:lstStyle/>
          <a:p>
            <a:r>
              <a:rPr lang="nl-BE" dirty="0">
                <a:solidFill>
                  <a:schemeClr val="tx1"/>
                </a:solidFill>
              </a:rPr>
              <a:t>Basispoorten (vervolg)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>
          <a:xfrm>
            <a:off x="390489" y="284559"/>
            <a:ext cx="4116388" cy="323227"/>
          </a:xfrm>
        </p:spPr>
        <p:txBody>
          <a:bodyPr/>
          <a:lstStyle/>
          <a:p>
            <a:r>
              <a:rPr lang="nl-BE" dirty="0"/>
              <a:t>Logische </a:t>
            </a:r>
            <a:r>
              <a:rPr lang="nl-BE" dirty="0" smtClean="0"/>
              <a:t>Poorten</a:t>
            </a:r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390489" y="1073388"/>
            <a:ext cx="8021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b="1" dirty="0" smtClean="0">
                <a:solidFill>
                  <a:srgbClr val="FF0000"/>
                </a:solidFill>
              </a:rPr>
              <a:t>Tri-state buffer : </a:t>
            </a:r>
            <a:r>
              <a:rPr lang="nl-BE" dirty="0" smtClean="0"/>
              <a:t>verschillende toestanden die zich kunnen voordoen</a:t>
            </a:r>
            <a:endParaRPr lang="nl-BE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2810" y="1479634"/>
            <a:ext cx="1704005" cy="1541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kstvak 6"/>
          <p:cNvSpPr txBox="1"/>
          <p:nvPr/>
        </p:nvSpPr>
        <p:spPr>
          <a:xfrm>
            <a:off x="3347864" y="1651582"/>
            <a:ext cx="5256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ea typeface="Tahoma" pitchFamily="34" charset="0"/>
                <a:cs typeface="Tahoma" pitchFamily="34" charset="0"/>
              </a:rPr>
              <a:t>Alle </a:t>
            </a:r>
            <a:r>
              <a:rPr lang="nl-BE" dirty="0" smtClean="0">
                <a:ea typeface="Tahoma" pitchFamily="34" charset="0"/>
                <a:cs typeface="Tahoma" pitchFamily="34" charset="0"/>
              </a:rPr>
              <a:t>tri-state </a:t>
            </a:r>
            <a:r>
              <a:rPr lang="nl-BE" dirty="0">
                <a:ea typeface="Tahoma" pitchFamily="34" charset="0"/>
                <a:cs typeface="Tahoma" pitchFamily="34" charset="0"/>
              </a:rPr>
              <a:t>buffers </a:t>
            </a:r>
            <a:r>
              <a:rPr lang="nl-BE" dirty="0" smtClean="0">
                <a:ea typeface="Tahoma" pitchFamily="34" charset="0"/>
                <a:cs typeface="Tahoma" pitchFamily="34" charset="0"/>
              </a:rPr>
              <a:t>ontkoppeld: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nl-BE" dirty="0" smtClean="0">
                <a:ea typeface="Tahoma" pitchFamily="34" charset="0"/>
                <a:cs typeface="Tahoma" pitchFamily="34" charset="0"/>
              </a:rPr>
              <a:t>= stuurlijnen zijn 0</a:t>
            </a:r>
            <a:endParaRPr lang="nl-BE" dirty="0"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nl-BE" dirty="0" smtClean="0">
                <a:ea typeface="Tahoma" pitchFamily="34" charset="0"/>
                <a:cs typeface="Tahoma" pitchFamily="34" charset="0"/>
                <a:sym typeface="Wingdings" pitchFamily="2" charset="2"/>
              </a:rPr>
              <a:t>geen </a:t>
            </a:r>
            <a:r>
              <a:rPr lang="nl-BE" dirty="0">
                <a:ea typeface="Tahoma" pitchFamily="34" charset="0"/>
                <a:cs typeface="Tahoma" pitchFamily="34" charset="0"/>
                <a:sym typeface="Wingdings" pitchFamily="2" charset="2"/>
              </a:rPr>
              <a:t>signaal op de </a:t>
            </a:r>
            <a:r>
              <a:rPr lang="nl-BE" dirty="0" smtClean="0">
                <a:ea typeface="Tahoma" pitchFamily="34" charset="0"/>
                <a:cs typeface="Tahoma" pitchFamily="34" charset="0"/>
                <a:sym typeface="Wingdings" pitchFamily="2" charset="2"/>
              </a:rPr>
              <a:t>geleider 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nl-BE" dirty="0" smtClean="0">
                <a:ea typeface="Tahoma" pitchFamily="34" charset="0"/>
                <a:cs typeface="Tahoma" pitchFamily="34" charset="0"/>
                <a:sym typeface="Wingdings" pitchFamily="2" charset="2"/>
              </a:rPr>
              <a:t>uitgang is </a:t>
            </a:r>
            <a:r>
              <a:rPr lang="nl-BE" dirty="0" smtClean="0"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onbepaald (-/</a:t>
            </a:r>
            <a:r>
              <a:rPr lang="nl-BE" dirty="0" smtClean="0">
                <a:highlight>
                  <a:srgbClr val="00FF00"/>
                </a:highlight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  </a:t>
            </a:r>
            <a:r>
              <a:rPr lang="nl-BE" dirty="0" smtClean="0"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)</a:t>
            </a:r>
            <a:endParaRPr lang="nl-BE" dirty="0">
              <a:latin typeface="Tahoma" pitchFamily="34" charset="0"/>
              <a:ea typeface="Tahoma" pitchFamily="34" charset="0"/>
              <a:cs typeface="Tahoma" pitchFamily="34" charset="0"/>
              <a:sym typeface="Wingdings" pitchFamily="2" charset="2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9496" y="3193532"/>
            <a:ext cx="1878312" cy="169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48683" y="3193532"/>
            <a:ext cx="1870741" cy="169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kstvak 9"/>
          <p:cNvSpPr txBox="1"/>
          <p:nvPr/>
        </p:nvSpPr>
        <p:spPr>
          <a:xfrm>
            <a:off x="4590299" y="3193532"/>
            <a:ext cx="44644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ea typeface="Tahoma" pitchFamily="34" charset="0"/>
                <a:cs typeface="Tahoma" pitchFamily="34" charset="0"/>
                <a:sym typeface="Wingdings" pitchFamily="2" charset="2"/>
              </a:rPr>
              <a:t>Juist één buffer gekoppeld </a:t>
            </a:r>
            <a:endParaRPr lang="nl-BE" dirty="0" smtClean="0">
              <a:ea typeface="Tahoma" pitchFamily="34" charset="0"/>
              <a:cs typeface="Tahoma" pitchFamily="34" charset="0"/>
              <a:sym typeface="Wingdings" pitchFamily="2" charset="2"/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nl-BE" dirty="0" smtClean="0">
                <a:ea typeface="Tahoma" pitchFamily="34" charset="0"/>
                <a:cs typeface="Tahoma" pitchFamily="34" charset="0"/>
                <a:sym typeface="Wingdings" pitchFamily="2" charset="2"/>
              </a:rPr>
              <a:t>= juist één buffer met stuurlijn 1 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nl-BE" dirty="0" smtClean="0">
                <a:ea typeface="Tahoma" pitchFamily="34" charset="0"/>
                <a:cs typeface="Tahoma" pitchFamily="34" charset="0"/>
                <a:sym typeface="Wingdings" pitchFamily="2" charset="2"/>
              </a:rPr>
              <a:t>dan komt het </a:t>
            </a:r>
            <a:r>
              <a:rPr lang="nl-BE" dirty="0">
                <a:ea typeface="Tahoma" pitchFamily="34" charset="0"/>
                <a:cs typeface="Tahoma" pitchFamily="34" charset="0"/>
                <a:sym typeface="Wingdings" pitchFamily="2" charset="2"/>
              </a:rPr>
              <a:t>signaal </a:t>
            </a:r>
            <a:r>
              <a:rPr lang="nl-BE" dirty="0" smtClean="0">
                <a:ea typeface="Tahoma" pitchFamily="34" charset="0"/>
                <a:cs typeface="Tahoma" pitchFamily="34" charset="0"/>
                <a:sym typeface="Wingdings" pitchFamily="2" charset="2"/>
              </a:rPr>
              <a:t>van die buffer op </a:t>
            </a:r>
            <a:r>
              <a:rPr lang="nl-BE" dirty="0">
                <a:ea typeface="Tahoma" pitchFamily="34" charset="0"/>
                <a:cs typeface="Tahoma" pitchFamily="34" charset="0"/>
                <a:sym typeface="Wingdings" pitchFamily="2" charset="2"/>
              </a:rPr>
              <a:t>de geleider</a:t>
            </a:r>
            <a:endParaRPr lang="nl-BE" dirty="0"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64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278807" y="557093"/>
            <a:ext cx="6334442" cy="613093"/>
          </a:xfrm>
        </p:spPr>
        <p:txBody>
          <a:bodyPr/>
          <a:lstStyle/>
          <a:p>
            <a:r>
              <a:rPr lang="nl-BE" dirty="0">
                <a:solidFill>
                  <a:schemeClr val="tx1"/>
                </a:solidFill>
              </a:rPr>
              <a:t>Basispoorten (vervolg)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>
          <a:xfrm>
            <a:off x="390489" y="284559"/>
            <a:ext cx="4116388" cy="323227"/>
          </a:xfrm>
        </p:spPr>
        <p:txBody>
          <a:bodyPr/>
          <a:lstStyle/>
          <a:p>
            <a:r>
              <a:rPr lang="nl-BE" dirty="0"/>
              <a:t>Logische </a:t>
            </a:r>
            <a:r>
              <a:rPr lang="nl-BE" dirty="0" smtClean="0"/>
              <a:t>Poorten</a:t>
            </a:r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390489" y="1073388"/>
            <a:ext cx="8021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b="1" dirty="0" smtClean="0">
                <a:solidFill>
                  <a:srgbClr val="FF0000"/>
                </a:solidFill>
              </a:rPr>
              <a:t>Tri-state buffer : </a:t>
            </a:r>
            <a:r>
              <a:rPr lang="nl-BE" dirty="0" smtClean="0"/>
              <a:t>verschillende toestanden die zich kunnen voordoen</a:t>
            </a:r>
            <a:endParaRPr lang="nl-BE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397005"/>
            <a:ext cx="1689903" cy="1528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kstvak 11"/>
          <p:cNvSpPr txBox="1"/>
          <p:nvPr/>
        </p:nvSpPr>
        <p:spPr>
          <a:xfrm>
            <a:off x="2761893" y="1793001"/>
            <a:ext cx="5439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ea typeface="Tahoma" pitchFamily="34" charset="0"/>
                <a:cs typeface="Tahoma" pitchFamily="34" charset="0"/>
              </a:rPr>
              <a:t>Meerdere buffers </a:t>
            </a:r>
            <a:r>
              <a:rPr lang="nl-BE" dirty="0" smtClean="0">
                <a:ea typeface="Tahoma" pitchFamily="34" charset="0"/>
                <a:cs typeface="Tahoma" pitchFamily="34" charset="0"/>
              </a:rPr>
              <a:t>gekoppeld met het zelfde </a:t>
            </a:r>
            <a:r>
              <a:rPr lang="nl-BE" dirty="0">
                <a:ea typeface="Tahoma" pitchFamily="34" charset="0"/>
                <a:cs typeface="Tahoma" pitchFamily="34" charset="0"/>
              </a:rPr>
              <a:t>signaal </a:t>
            </a:r>
            <a:r>
              <a:rPr lang="nl-BE" dirty="0">
                <a:ea typeface="Tahoma" pitchFamily="34" charset="0"/>
                <a:cs typeface="Tahoma" pitchFamily="34" charset="0"/>
                <a:sym typeface="Wingdings" pitchFamily="2" charset="2"/>
              </a:rPr>
              <a:t> dat signaal op de geleider</a:t>
            </a:r>
            <a:endParaRPr lang="nl-BE" dirty="0">
              <a:ea typeface="Tahoma" pitchFamily="34" charset="0"/>
              <a:cs typeface="Tahoma" pitchFamily="34" charset="0"/>
            </a:endParaRPr>
          </a:p>
        </p:txBody>
      </p:sp>
      <p:sp>
        <p:nvSpPr>
          <p:cNvPr id="13" name="Tekstvak 12"/>
          <p:cNvSpPr txBox="1"/>
          <p:nvPr/>
        </p:nvSpPr>
        <p:spPr>
          <a:xfrm>
            <a:off x="2664170" y="3100343"/>
            <a:ext cx="5616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ea typeface="Tahoma" pitchFamily="34" charset="0"/>
                <a:cs typeface="Tahoma" pitchFamily="34" charset="0"/>
              </a:rPr>
              <a:t>Meerdere buffers </a:t>
            </a:r>
            <a:r>
              <a:rPr lang="nl-BE" dirty="0" smtClean="0">
                <a:ea typeface="Tahoma" pitchFamily="34" charset="0"/>
                <a:cs typeface="Tahoma" pitchFamily="34" charset="0"/>
              </a:rPr>
              <a:t>gekoppeld met verschillend </a:t>
            </a:r>
            <a:r>
              <a:rPr lang="nl-BE" dirty="0">
                <a:ea typeface="Tahoma" pitchFamily="34" charset="0"/>
                <a:cs typeface="Tahoma" pitchFamily="34" charset="0"/>
              </a:rPr>
              <a:t>signaal </a:t>
            </a:r>
            <a:r>
              <a:rPr lang="nl-BE" dirty="0">
                <a:ea typeface="Tahoma" pitchFamily="34" charset="0"/>
                <a:cs typeface="Tahoma" pitchFamily="34" charset="0"/>
                <a:sym typeface="Wingdings" pitchFamily="2" charset="2"/>
              </a:rPr>
              <a:t> </a:t>
            </a:r>
            <a:r>
              <a:rPr lang="nl-BE" b="1" dirty="0">
                <a:solidFill>
                  <a:srgbClr val="FF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kortsluiting </a:t>
            </a:r>
            <a:r>
              <a:rPr lang="nl-BE" b="1" dirty="0" smtClean="0">
                <a:solidFill>
                  <a:srgbClr val="FF0000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!!! </a:t>
            </a:r>
            <a:r>
              <a:rPr lang="nl-BE" dirty="0">
                <a:ea typeface="Tahoma" pitchFamily="34" charset="0"/>
                <a:cs typeface="Tahoma" pitchFamily="34" charset="0"/>
              </a:rPr>
              <a:t>(x/</a:t>
            </a:r>
            <a:r>
              <a:rPr lang="nl-BE" dirty="0">
                <a:highlight>
                  <a:srgbClr val="00FFFF"/>
                </a:highlight>
                <a:ea typeface="Tahoma" pitchFamily="34" charset="0"/>
                <a:cs typeface="Tahoma" pitchFamily="34" charset="0"/>
              </a:rPr>
              <a:t>  </a:t>
            </a:r>
            <a:r>
              <a:rPr lang="nl-BE" dirty="0" smtClean="0">
                <a:ea typeface="Tahoma" pitchFamily="34" charset="0"/>
                <a:cs typeface="Tahoma" pitchFamily="34" charset="0"/>
              </a:rPr>
              <a:t>)</a:t>
            </a:r>
            <a:endParaRPr lang="nl-BE" b="1" dirty="0">
              <a:solidFill>
                <a:srgbClr val="FF0000"/>
              </a:solidFill>
              <a:ea typeface="Tahoma" pitchFamily="34" charset="0"/>
              <a:cs typeface="Tahoma" pitchFamily="34" charset="0"/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3068960"/>
            <a:ext cx="1722974" cy="1558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kstvak 14"/>
          <p:cNvSpPr txBox="1"/>
          <p:nvPr/>
        </p:nvSpPr>
        <p:spPr>
          <a:xfrm>
            <a:off x="2761893" y="3874118"/>
            <a:ext cx="4972117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ea typeface="Tahoma" pitchFamily="34" charset="0"/>
                <a:cs typeface="Tahoma" pitchFamily="34" charset="0"/>
              </a:rPr>
              <a:t>3-state buffers worden net gebruikt om dit soort kortsluitingen te vermijden.</a:t>
            </a:r>
            <a:endParaRPr lang="nl-BE" b="1" dirty="0">
              <a:solidFill>
                <a:srgbClr val="FF0000"/>
              </a:solidFill>
              <a:ea typeface="Tahoma" pitchFamily="34" charset="0"/>
              <a:cs typeface="Tahoma" pitchFamily="34" charset="0"/>
            </a:endParaRPr>
          </a:p>
        </p:txBody>
      </p:sp>
      <p:sp>
        <p:nvSpPr>
          <p:cNvPr id="16" name="Tekstvak 15"/>
          <p:cNvSpPr txBox="1"/>
          <p:nvPr/>
        </p:nvSpPr>
        <p:spPr>
          <a:xfrm>
            <a:off x="467544" y="5179288"/>
            <a:ext cx="8352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b="1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Conclusie: </a:t>
            </a:r>
            <a:r>
              <a:rPr lang="nl-BE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Bij gebruik van 3-state buffers moet op elk ogenblik voor elke geleider </a:t>
            </a:r>
            <a:r>
              <a:rPr lang="nl-BE" sz="2400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juist één </a:t>
            </a:r>
            <a:r>
              <a:rPr lang="nl-BE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van de aangesloten buffers </a:t>
            </a:r>
            <a:r>
              <a:rPr lang="nl-BE" sz="2400" dirty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actief</a:t>
            </a:r>
            <a:r>
              <a:rPr lang="nl-BE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 zijn.</a:t>
            </a:r>
          </a:p>
        </p:txBody>
      </p:sp>
    </p:spTree>
    <p:extLst>
      <p:ext uri="{BB962C8B-B14F-4D97-AF65-F5344CB8AC3E}">
        <p14:creationId xmlns:p14="http://schemas.microsoft.com/office/powerpoint/2010/main" val="362398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397070" y="1102865"/>
            <a:ext cx="8627868" cy="2608136"/>
          </a:xfrm>
        </p:spPr>
        <p:txBody>
          <a:bodyPr/>
          <a:lstStyle/>
          <a:p>
            <a:r>
              <a:rPr lang="nl-BE" sz="1800" b="1" dirty="0" smtClean="0">
                <a:solidFill>
                  <a:srgbClr val="FF0000"/>
                </a:solidFill>
                <a:latin typeface="+mn-lt"/>
              </a:rPr>
              <a:t>Overzicht</a:t>
            </a:r>
            <a:endParaRPr lang="nl-BE" sz="1800" b="1" dirty="0">
              <a:solidFill>
                <a:srgbClr val="FF0000"/>
              </a:solidFill>
              <a:latin typeface="+mn-lt"/>
            </a:endParaRPr>
          </a:p>
          <a:p>
            <a:endParaRPr lang="nl-BE" dirty="0"/>
          </a:p>
        </p:txBody>
      </p:sp>
      <p:sp>
        <p:nvSpPr>
          <p:cNvPr id="5" name="Titel 2"/>
          <p:cNvSpPr>
            <a:spLocks noGrp="1"/>
          </p:cNvSpPr>
          <p:nvPr>
            <p:ph type="ctrTitle"/>
          </p:nvPr>
        </p:nvSpPr>
        <p:spPr>
          <a:xfrm>
            <a:off x="508752" y="489772"/>
            <a:ext cx="6334442" cy="613093"/>
          </a:xfrm>
        </p:spPr>
        <p:txBody>
          <a:bodyPr/>
          <a:lstStyle/>
          <a:p>
            <a:r>
              <a:rPr lang="nl-BE" dirty="0">
                <a:solidFill>
                  <a:schemeClr val="tx1"/>
                </a:solidFill>
              </a:rPr>
              <a:t>Basispoorten (vervolg)</a:t>
            </a:r>
            <a:endParaRPr lang="nl-BE" dirty="0"/>
          </a:p>
        </p:txBody>
      </p:sp>
      <p:sp>
        <p:nvSpPr>
          <p:cNvPr id="6" name="Tijdelijke aanduiding voor tekst 3"/>
          <p:cNvSpPr>
            <a:spLocks noGrp="1"/>
          </p:cNvSpPr>
          <p:nvPr>
            <p:ph type="body" sz="quarter" idx="12"/>
          </p:nvPr>
        </p:nvSpPr>
        <p:spPr>
          <a:xfrm>
            <a:off x="508752" y="265716"/>
            <a:ext cx="4116388" cy="323227"/>
          </a:xfrm>
        </p:spPr>
        <p:txBody>
          <a:bodyPr/>
          <a:lstStyle/>
          <a:p>
            <a:r>
              <a:rPr lang="nl-BE" dirty="0"/>
              <a:t>Logische </a:t>
            </a:r>
            <a:r>
              <a:rPr lang="nl-BE" dirty="0" smtClean="0"/>
              <a:t>Poorten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2"/>
          <a:srcRect l="1512" r="34778" b="2020"/>
          <a:stretch/>
        </p:blipFill>
        <p:spPr>
          <a:xfrm>
            <a:off x="2457014" y="1202036"/>
            <a:ext cx="2833942" cy="370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39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795338" y="448035"/>
            <a:ext cx="6334442" cy="613093"/>
          </a:xfrm>
        </p:spPr>
        <p:txBody>
          <a:bodyPr/>
          <a:lstStyle/>
          <a:p>
            <a:r>
              <a:rPr lang="nl-BE" dirty="0" smtClean="0"/>
              <a:t>Logische Schakelingen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>
          <a:xfrm>
            <a:off x="739497" y="122945"/>
            <a:ext cx="4116388" cy="323227"/>
          </a:xfrm>
        </p:spPr>
        <p:txBody>
          <a:bodyPr/>
          <a:lstStyle/>
          <a:p>
            <a:r>
              <a:rPr lang="nl-BE" dirty="0"/>
              <a:t>Logische </a:t>
            </a:r>
            <a:r>
              <a:rPr lang="nl-BE" dirty="0" smtClean="0"/>
              <a:t>Poorten</a:t>
            </a:r>
            <a:endParaRPr lang="nl-BE" dirty="0"/>
          </a:p>
        </p:txBody>
      </p:sp>
      <p:sp>
        <p:nvSpPr>
          <p:cNvPr id="8" name="Tijdelijke aanduiding voor inhoud 2"/>
          <p:cNvSpPr txBox="1">
            <a:spLocks/>
          </p:cNvSpPr>
          <p:nvPr/>
        </p:nvSpPr>
        <p:spPr>
          <a:xfrm>
            <a:off x="539552" y="1332062"/>
            <a:ext cx="7803971" cy="4419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</a:pPr>
            <a:r>
              <a:rPr lang="nl-BE" sz="1800" dirty="0" smtClean="0">
                <a:latin typeface="+mn-lt"/>
                <a:ea typeface="Tahoma" pitchFamily="34" charset="0"/>
                <a:cs typeface="Tahoma" pitchFamily="34" charset="0"/>
              </a:rPr>
              <a:t>Voor complexere netwerken:</a:t>
            </a:r>
          </a:p>
          <a:p>
            <a:pPr lvl="1"/>
            <a:r>
              <a:rPr lang="nl-BE" sz="1800" dirty="0" smtClean="0">
                <a:latin typeface="+mn-lt"/>
                <a:ea typeface="Tahoma" pitchFamily="34" charset="0"/>
                <a:cs typeface="Tahoma" pitchFamily="34" charset="0"/>
              </a:rPr>
              <a:t>werk vanuit de ingangen naar de uitgangen toe</a:t>
            </a:r>
          </a:p>
          <a:p>
            <a:pPr lvl="1"/>
            <a:r>
              <a:rPr lang="nl-BE" sz="1800" dirty="0" smtClean="0">
                <a:latin typeface="+mn-lt"/>
                <a:ea typeface="Tahoma" pitchFamily="34" charset="0"/>
                <a:cs typeface="Tahoma" pitchFamily="34" charset="0"/>
              </a:rPr>
              <a:t>noteer tussenresultaten, zoveel als nodig</a:t>
            </a:r>
            <a:endParaRPr lang="nl-BE" sz="1800" dirty="0">
              <a:latin typeface="+mn-lt"/>
              <a:ea typeface="Tahoma" pitchFamily="34" charset="0"/>
              <a:cs typeface="Tahoma" pitchFamily="34" charset="0"/>
            </a:endParaRPr>
          </a:p>
        </p:txBody>
      </p:sp>
      <p:pic>
        <p:nvPicPr>
          <p:cNvPr id="9" name="Afbeelding 8" descr="Scannen0001.tif"/>
          <p:cNvPicPr>
            <a:picLocks noChangeAspect="1"/>
          </p:cNvPicPr>
          <p:nvPr/>
        </p:nvPicPr>
        <p:blipFill>
          <a:blip r:embed="rId2" cstate="print"/>
          <a:srcRect r="60975" b="66557"/>
          <a:stretch>
            <a:fillRect/>
          </a:stretch>
        </p:blipFill>
        <p:spPr bwMode="auto">
          <a:xfrm>
            <a:off x="1517176" y="2489246"/>
            <a:ext cx="3585316" cy="2250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kstvak 9"/>
          <p:cNvSpPr txBox="1"/>
          <p:nvPr/>
        </p:nvSpPr>
        <p:spPr>
          <a:xfrm>
            <a:off x="3394611" y="2576263"/>
            <a:ext cx="338554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nl-BE" dirty="0"/>
              <a:t>X</a:t>
            </a:r>
          </a:p>
        </p:txBody>
      </p:sp>
      <p:sp>
        <p:nvSpPr>
          <p:cNvPr id="11" name="Tekstvak 10"/>
          <p:cNvSpPr txBox="1"/>
          <p:nvPr/>
        </p:nvSpPr>
        <p:spPr>
          <a:xfrm>
            <a:off x="3420323" y="4376463"/>
            <a:ext cx="36004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nl-BE" dirty="0"/>
              <a:t>Y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4871879" y="3224335"/>
            <a:ext cx="377026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nl-BE" dirty="0"/>
              <a:t>M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1494848" y="2679803"/>
            <a:ext cx="338554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nl-BE" dirty="0"/>
              <a:t>A</a:t>
            </a:r>
          </a:p>
        </p:txBody>
      </p:sp>
      <p:sp>
        <p:nvSpPr>
          <p:cNvPr id="14" name="Tekstvak 13"/>
          <p:cNvSpPr txBox="1"/>
          <p:nvPr/>
        </p:nvSpPr>
        <p:spPr>
          <a:xfrm>
            <a:off x="1494842" y="2972964"/>
            <a:ext cx="338554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nl-BE" dirty="0"/>
              <a:t>B</a:t>
            </a:r>
          </a:p>
        </p:txBody>
      </p:sp>
      <p:sp>
        <p:nvSpPr>
          <p:cNvPr id="15" name="Tekstvak 14"/>
          <p:cNvSpPr txBox="1"/>
          <p:nvPr/>
        </p:nvSpPr>
        <p:spPr>
          <a:xfrm>
            <a:off x="1517176" y="4306168"/>
            <a:ext cx="351378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nl-BE" dirty="0"/>
              <a:t>C</a:t>
            </a:r>
          </a:p>
        </p:txBody>
      </p:sp>
      <p:pic>
        <p:nvPicPr>
          <p:cNvPr id="17" name="Afbeelding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495" y="1232003"/>
            <a:ext cx="21717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6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1800" b="1" dirty="0" smtClean="0">
                <a:latin typeface="+mn-lt"/>
              </a:rPr>
              <a:t>Oefening 1: </a:t>
            </a:r>
            <a:r>
              <a:rPr lang="nl-BE" sz="1800" dirty="0" smtClean="0">
                <a:latin typeface="+mn-lt"/>
              </a:rPr>
              <a:t>stel de waarheidstabel op voor volgende schakeling</a:t>
            </a:r>
            <a:endParaRPr lang="nl-BE" sz="1800" dirty="0">
              <a:latin typeface="+mn-lt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795337" y="741759"/>
            <a:ext cx="7734409" cy="613093"/>
          </a:xfrm>
        </p:spPr>
        <p:txBody>
          <a:bodyPr/>
          <a:lstStyle/>
          <a:p>
            <a:r>
              <a:rPr lang="nl-BE" dirty="0" smtClean="0">
                <a:latin typeface="+mn-lt"/>
              </a:rPr>
              <a:t>Oefeningen op logische schakelingen</a:t>
            </a:r>
            <a:endParaRPr lang="nl-BE" dirty="0">
              <a:latin typeface="+mn-lt"/>
            </a:endParaRP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BE" dirty="0"/>
              <a:t>Logische </a:t>
            </a:r>
            <a:r>
              <a:rPr lang="nl-BE" dirty="0" smtClean="0"/>
              <a:t>Poorten</a:t>
            </a:r>
            <a:endParaRPr lang="nl-BE" dirty="0"/>
          </a:p>
        </p:txBody>
      </p:sp>
      <p:pic>
        <p:nvPicPr>
          <p:cNvPr id="5" name="Afbeelding 4"/>
          <p:cNvPicPr/>
          <p:nvPr/>
        </p:nvPicPr>
        <p:blipFill rotWithShape="1">
          <a:blip r:embed="rId2" cstate="print"/>
          <a:srcRect t="14729"/>
          <a:stretch/>
        </p:blipFill>
        <p:spPr bwMode="auto">
          <a:xfrm>
            <a:off x="2102880" y="2387212"/>
            <a:ext cx="4714875" cy="198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77798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1800" b="1" dirty="0" smtClean="0">
                <a:latin typeface="+mn-lt"/>
              </a:rPr>
              <a:t>Oefening 2: </a:t>
            </a:r>
            <a:r>
              <a:rPr lang="nl-BE" sz="1800" dirty="0">
                <a:latin typeface="+mn-lt"/>
              </a:rPr>
              <a:t>stel de waarheidstabel op voor volgende schakeling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795337" y="741759"/>
            <a:ext cx="7734409" cy="613093"/>
          </a:xfrm>
        </p:spPr>
        <p:txBody>
          <a:bodyPr/>
          <a:lstStyle/>
          <a:p>
            <a:r>
              <a:rPr lang="nl-BE" dirty="0" smtClean="0">
                <a:latin typeface="+mn-lt"/>
              </a:rPr>
              <a:t>Oefeningen op logische schakelingen</a:t>
            </a:r>
            <a:endParaRPr lang="nl-BE" dirty="0">
              <a:latin typeface="+mn-lt"/>
            </a:endParaRP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BE" dirty="0"/>
              <a:t>Logische </a:t>
            </a:r>
            <a:r>
              <a:rPr lang="nl-BE" dirty="0" smtClean="0"/>
              <a:t>Poorten</a:t>
            </a:r>
            <a:endParaRPr lang="nl-BE" dirty="0"/>
          </a:p>
        </p:txBody>
      </p:sp>
      <p:pic>
        <p:nvPicPr>
          <p:cNvPr id="5" name="Afbeelding 4"/>
          <p:cNvPicPr/>
          <p:nvPr/>
        </p:nvPicPr>
        <p:blipFill rotWithShape="1">
          <a:blip r:embed="rId2" cstate="print"/>
          <a:srcRect t="19525"/>
          <a:stretch/>
        </p:blipFill>
        <p:spPr bwMode="auto">
          <a:xfrm>
            <a:off x="2410625" y="2422113"/>
            <a:ext cx="3848100" cy="1372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82319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1800" b="1" dirty="0" smtClean="0">
                <a:latin typeface="+mn-lt"/>
              </a:rPr>
              <a:t>Oefening 3: </a:t>
            </a:r>
            <a:r>
              <a:rPr lang="nl-BE" sz="1800" dirty="0">
                <a:latin typeface="+mn-lt"/>
              </a:rPr>
              <a:t>stel de waarheidstabel op voor volgende schakeling</a:t>
            </a:r>
            <a:endParaRPr lang="nl-BE" sz="1800" b="1" dirty="0">
              <a:latin typeface="+mn-lt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795337" y="741759"/>
            <a:ext cx="7734409" cy="613093"/>
          </a:xfrm>
        </p:spPr>
        <p:txBody>
          <a:bodyPr/>
          <a:lstStyle/>
          <a:p>
            <a:r>
              <a:rPr lang="nl-BE" dirty="0" smtClean="0">
                <a:latin typeface="+mn-lt"/>
              </a:rPr>
              <a:t>Oefeningen op logische schakelingen</a:t>
            </a:r>
            <a:endParaRPr lang="nl-BE" dirty="0">
              <a:latin typeface="+mn-lt"/>
            </a:endParaRP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BE" dirty="0"/>
              <a:t>Logische </a:t>
            </a:r>
            <a:r>
              <a:rPr lang="nl-BE" dirty="0" smtClean="0"/>
              <a:t>Poorten</a:t>
            </a:r>
            <a:endParaRPr lang="nl-BE" dirty="0"/>
          </a:p>
        </p:txBody>
      </p:sp>
      <p:pic>
        <p:nvPicPr>
          <p:cNvPr id="5" name="Afbeelding 4"/>
          <p:cNvPicPr/>
          <p:nvPr/>
        </p:nvPicPr>
        <p:blipFill rotWithShape="1">
          <a:blip r:embed="rId2" cstate="print"/>
          <a:srcRect t="17394"/>
          <a:stretch/>
        </p:blipFill>
        <p:spPr bwMode="auto">
          <a:xfrm>
            <a:off x="2708044" y="2463993"/>
            <a:ext cx="3476625" cy="165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03944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 txBox="1">
            <a:spLocks/>
          </p:cNvSpPr>
          <p:nvPr/>
        </p:nvSpPr>
        <p:spPr>
          <a:xfrm>
            <a:off x="685800" y="1393400"/>
            <a:ext cx="7772400" cy="19342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nl-BE" dirty="0"/>
              <a:t>Wat is een logische poort?</a:t>
            </a:r>
          </a:p>
          <a:p>
            <a:pPr lvl="1"/>
            <a:r>
              <a:rPr lang="nl-BE" dirty="0"/>
              <a:t>Eigenschappen van logische </a:t>
            </a:r>
            <a:r>
              <a:rPr lang="nl-BE" dirty="0" smtClean="0"/>
              <a:t>poorten</a:t>
            </a:r>
          </a:p>
          <a:p>
            <a:pPr lvl="1"/>
            <a:r>
              <a:rPr lang="nl-BE" dirty="0" smtClean="0"/>
              <a:t>Waarheidstabel </a:t>
            </a:r>
          </a:p>
          <a:p>
            <a:pPr lvl="1"/>
            <a:r>
              <a:rPr lang="nl-BE" dirty="0" smtClean="0"/>
              <a:t>Basispoorten </a:t>
            </a:r>
          </a:p>
          <a:p>
            <a:pPr lvl="1"/>
            <a:r>
              <a:rPr lang="nl-BE" dirty="0" smtClean="0"/>
              <a:t>Logische schakelingen</a:t>
            </a:r>
          </a:p>
          <a:p>
            <a:pPr lvl="1"/>
            <a:r>
              <a:rPr lang="nl-BE" dirty="0" smtClean="0"/>
              <a:t>Oefeningen op logische schakelingen</a:t>
            </a:r>
          </a:p>
          <a:p>
            <a:pPr lvl="1"/>
            <a:r>
              <a:rPr lang="nl-BE" dirty="0" smtClean="0"/>
              <a:t>Equivalentie </a:t>
            </a:r>
            <a:endParaRPr lang="nl-BE" dirty="0"/>
          </a:p>
          <a:p>
            <a:pPr marL="0" indent="0">
              <a:buNone/>
            </a:pPr>
            <a:endParaRPr lang="nl-BE" sz="1800" dirty="0">
              <a:latin typeface="Montserrat SemiBold" panose="00000700000000000000" pitchFamily="2" charset="0"/>
            </a:endParaRPr>
          </a:p>
          <a:p>
            <a:pPr marL="0" indent="0">
              <a:buNone/>
            </a:pPr>
            <a:endParaRPr lang="nl-BE" sz="1800" dirty="0">
              <a:latin typeface="Montserrat SemiBold" panose="00000700000000000000" pitchFamily="2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 smtClean="0">
                <a:latin typeface="Montserrat ExtraBold" panose="00000900000000000000" pitchFamily="2" charset="0"/>
              </a:rPr>
              <a:t>Inhoud.</a:t>
            </a:r>
            <a:endParaRPr lang="nl-BE" dirty="0">
              <a:latin typeface="Montserrat Extra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473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1800" b="1" dirty="0" smtClean="0">
                <a:latin typeface="+mn-lt"/>
              </a:rPr>
              <a:t>Oefening 4: </a:t>
            </a:r>
            <a:r>
              <a:rPr lang="nl-BE" sz="1800" dirty="0">
                <a:latin typeface="+mn-lt"/>
              </a:rPr>
              <a:t>stel de waarheidstabel op voor volgende schakeling</a:t>
            </a:r>
            <a:endParaRPr lang="nl-BE" sz="1800" b="1" dirty="0">
              <a:latin typeface="+mn-lt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795337" y="741759"/>
            <a:ext cx="7734409" cy="613093"/>
          </a:xfrm>
        </p:spPr>
        <p:txBody>
          <a:bodyPr/>
          <a:lstStyle/>
          <a:p>
            <a:r>
              <a:rPr lang="nl-BE" dirty="0" smtClean="0">
                <a:latin typeface="+mn-lt"/>
              </a:rPr>
              <a:t>Oefeningen op logische schakelingen</a:t>
            </a:r>
            <a:endParaRPr lang="nl-BE" dirty="0">
              <a:latin typeface="+mn-lt"/>
            </a:endParaRP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BE" dirty="0"/>
              <a:t>Logische </a:t>
            </a:r>
            <a:r>
              <a:rPr lang="nl-BE" dirty="0" smtClean="0"/>
              <a:t>Poorten</a:t>
            </a:r>
            <a:endParaRPr lang="nl-BE" dirty="0"/>
          </a:p>
        </p:txBody>
      </p:sp>
      <p:pic>
        <p:nvPicPr>
          <p:cNvPr id="5" name="Afbeelding 4"/>
          <p:cNvPicPr/>
          <p:nvPr/>
        </p:nvPicPr>
        <p:blipFill rotWithShape="1">
          <a:blip r:embed="rId2" cstate="print"/>
          <a:srcRect t="14938"/>
          <a:stretch/>
        </p:blipFill>
        <p:spPr bwMode="auto">
          <a:xfrm>
            <a:off x="2623628" y="2401172"/>
            <a:ext cx="3533775" cy="209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03626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1800" b="1" dirty="0" smtClean="0">
                <a:latin typeface="+mn-lt"/>
              </a:rPr>
              <a:t>Oefening 5: </a:t>
            </a:r>
            <a:r>
              <a:rPr lang="nl-BE" sz="1800" dirty="0">
                <a:latin typeface="+mn-lt"/>
              </a:rPr>
              <a:t>stel de waarheidstabel op voor volgende schakeling</a:t>
            </a:r>
            <a:endParaRPr lang="nl-BE" sz="1800" b="1" dirty="0">
              <a:latin typeface="+mn-lt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795337" y="741759"/>
            <a:ext cx="7734409" cy="613093"/>
          </a:xfrm>
        </p:spPr>
        <p:txBody>
          <a:bodyPr/>
          <a:lstStyle/>
          <a:p>
            <a:r>
              <a:rPr lang="nl-BE" dirty="0" smtClean="0">
                <a:latin typeface="+mn-lt"/>
              </a:rPr>
              <a:t>Oefeningen op logische schakelingen</a:t>
            </a:r>
            <a:endParaRPr lang="nl-BE" dirty="0">
              <a:latin typeface="+mn-lt"/>
            </a:endParaRP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BE" dirty="0"/>
              <a:t>Logische </a:t>
            </a:r>
            <a:r>
              <a:rPr lang="nl-BE" dirty="0" smtClean="0"/>
              <a:t>Poorten</a:t>
            </a:r>
            <a:endParaRPr lang="nl-BE" dirty="0"/>
          </a:p>
        </p:txBody>
      </p:sp>
      <p:pic>
        <p:nvPicPr>
          <p:cNvPr id="5" name="Afbeelding 4"/>
          <p:cNvPicPr/>
          <p:nvPr/>
        </p:nvPicPr>
        <p:blipFill rotWithShape="1">
          <a:blip r:embed="rId2" cstate="print"/>
          <a:srcRect t="16732"/>
          <a:stretch/>
        </p:blipFill>
        <p:spPr bwMode="auto">
          <a:xfrm>
            <a:off x="2853532" y="2317410"/>
            <a:ext cx="3343275" cy="1475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95234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1800" b="1" dirty="0" smtClean="0">
                <a:latin typeface="+mn-lt"/>
              </a:rPr>
              <a:t>Oefening 6: </a:t>
            </a:r>
            <a:r>
              <a:rPr lang="nl-BE" sz="1800" dirty="0">
                <a:latin typeface="+mn-lt"/>
              </a:rPr>
              <a:t>stel de waarheidstabel op voor volgende </a:t>
            </a:r>
            <a:r>
              <a:rPr lang="nl-BE" sz="1800" dirty="0" smtClean="0">
                <a:latin typeface="+mn-lt"/>
              </a:rPr>
              <a:t>schakeling. Gebruik volgende </a:t>
            </a:r>
            <a:r>
              <a:rPr lang="nl-BE" sz="1800" dirty="0">
                <a:latin typeface="+mn-lt"/>
              </a:rPr>
              <a:t>symbolen voor speciale situaties:</a:t>
            </a:r>
          </a:p>
          <a:p>
            <a:pPr lvl="2">
              <a:buNone/>
            </a:pPr>
            <a:r>
              <a:rPr lang="nl-BE" sz="1800" dirty="0">
                <a:latin typeface="+mn-lt"/>
              </a:rPr>
              <a:t>x = kortsluiting</a:t>
            </a:r>
          </a:p>
          <a:p>
            <a:pPr lvl="2">
              <a:buNone/>
            </a:pPr>
            <a:r>
              <a:rPr lang="nl-BE" sz="1800" dirty="0">
                <a:latin typeface="+mn-lt"/>
              </a:rPr>
              <a:t>- = onbepaald</a:t>
            </a:r>
          </a:p>
          <a:p>
            <a:endParaRPr lang="nl-BE" sz="1800" b="1" dirty="0">
              <a:latin typeface="+mn-lt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795337" y="741759"/>
            <a:ext cx="7734409" cy="613093"/>
          </a:xfrm>
        </p:spPr>
        <p:txBody>
          <a:bodyPr/>
          <a:lstStyle/>
          <a:p>
            <a:r>
              <a:rPr lang="nl-BE" dirty="0" smtClean="0">
                <a:latin typeface="+mn-lt"/>
              </a:rPr>
              <a:t>Oefeningen op logische schakelingen</a:t>
            </a:r>
            <a:endParaRPr lang="nl-BE" dirty="0">
              <a:latin typeface="+mn-lt"/>
            </a:endParaRP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BE" dirty="0"/>
              <a:t>Logische </a:t>
            </a:r>
            <a:r>
              <a:rPr lang="nl-BE" dirty="0" smtClean="0"/>
              <a:t>Poorten</a:t>
            </a:r>
            <a:endParaRPr lang="nl-BE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0763" y="2819346"/>
            <a:ext cx="2860194" cy="2060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kstvak 6"/>
          <p:cNvSpPr txBox="1"/>
          <p:nvPr/>
        </p:nvSpPr>
        <p:spPr>
          <a:xfrm>
            <a:off x="2080080" y="2776906"/>
            <a:ext cx="278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A</a:t>
            </a:r>
            <a:endParaRPr lang="nl-BE" dirty="0"/>
          </a:p>
        </p:txBody>
      </p:sp>
      <p:sp>
        <p:nvSpPr>
          <p:cNvPr id="8" name="Tekstvak 7"/>
          <p:cNvSpPr txBox="1"/>
          <p:nvPr/>
        </p:nvSpPr>
        <p:spPr>
          <a:xfrm>
            <a:off x="2080080" y="3086970"/>
            <a:ext cx="278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B</a:t>
            </a:r>
            <a:endParaRPr lang="nl-BE" dirty="0"/>
          </a:p>
        </p:txBody>
      </p:sp>
      <p:sp>
        <p:nvSpPr>
          <p:cNvPr id="9" name="Tekstvak 8"/>
          <p:cNvSpPr txBox="1"/>
          <p:nvPr/>
        </p:nvSpPr>
        <p:spPr>
          <a:xfrm>
            <a:off x="2082352" y="3463070"/>
            <a:ext cx="289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C</a:t>
            </a:r>
            <a:endParaRPr lang="nl-BE" dirty="0"/>
          </a:p>
        </p:txBody>
      </p:sp>
      <p:sp>
        <p:nvSpPr>
          <p:cNvPr id="10" name="Tekstvak 9"/>
          <p:cNvSpPr txBox="1"/>
          <p:nvPr/>
        </p:nvSpPr>
        <p:spPr>
          <a:xfrm>
            <a:off x="2082352" y="4110885"/>
            <a:ext cx="289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D</a:t>
            </a:r>
            <a:endParaRPr lang="nl-BE" dirty="0"/>
          </a:p>
        </p:txBody>
      </p:sp>
      <p:sp>
        <p:nvSpPr>
          <p:cNvPr id="11" name="Tekstvak 10"/>
          <p:cNvSpPr txBox="1"/>
          <p:nvPr/>
        </p:nvSpPr>
        <p:spPr>
          <a:xfrm>
            <a:off x="4986037" y="3640689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smtClean="0"/>
              <a:t>M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76977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1800" b="1" dirty="0" smtClean="0">
                <a:latin typeface="+mn-lt"/>
              </a:rPr>
              <a:t>Oefening 7: </a:t>
            </a:r>
            <a:r>
              <a:rPr lang="nl-BE" sz="1800" dirty="0">
                <a:latin typeface="+mn-lt"/>
              </a:rPr>
              <a:t>stel de waarheidstabel op voor volgende schakeling</a:t>
            </a:r>
            <a:endParaRPr lang="nl-BE" sz="1800" b="1" dirty="0">
              <a:latin typeface="+mn-lt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795337" y="741759"/>
            <a:ext cx="7734409" cy="613093"/>
          </a:xfrm>
        </p:spPr>
        <p:txBody>
          <a:bodyPr/>
          <a:lstStyle/>
          <a:p>
            <a:r>
              <a:rPr lang="nl-BE" dirty="0" smtClean="0">
                <a:latin typeface="+mn-lt"/>
              </a:rPr>
              <a:t>Oefeningen op logische schakelingen</a:t>
            </a:r>
            <a:endParaRPr lang="nl-BE" dirty="0">
              <a:latin typeface="+mn-lt"/>
            </a:endParaRP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BE" dirty="0"/>
              <a:t>Logische </a:t>
            </a:r>
            <a:r>
              <a:rPr lang="nl-BE" dirty="0" smtClean="0"/>
              <a:t>Poorten</a:t>
            </a:r>
            <a:endParaRPr lang="nl-BE" dirty="0"/>
          </a:p>
        </p:txBody>
      </p:sp>
      <p:pic>
        <p:nvPicPr>
          <p:cNvPr id="6" name="Afbeelding 5"/>
          <p:cNvPicPr/>
          <p:nvPr/>
        </p:nvPicPr>
        <p:blipFill rotWithShape="1">
          <a:blip r:embed="rId2" cstate="print"/>
          <a:srcRect t="15811"/>
          <a:stretch/>
        </p:blipFill>
        <p:spPr bwMode="auto">
          <a:xfrm>
            <a:off x="2853532" y="2603597"/>
            <a:ext cx="3276600" cy="1932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12978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795338" y="1016783"/>
            <a:ext cx="8229600" cy="2217481"/>
          </a:xfrm>
        </p:spPr>
        <p:txBody>
          <a:bodyPr>
            <a:normAutofit/>
          </a:bodyPr>
          <a:lstStyle/>
          <a:p>
            <a:r>
              <a:rPr lang="nl-BE" sz="1800" dirty="0" smtClean="0">
                <a:latin typeface="+mn-lt"/>
                <a:ea typeface="Tahoma" pitchFamily="34" charset="0"/>
                <a:cs typeface="Tahoma" pitchFamily="34" charset="0"/>
              </a:rPr>
              <a:t>We </a:t>
            </a:r>
            <a:r>
              <a:rPr lang="nl-BE" sz="1800" dirty="0">
                <a:latin typeface="+mn-lt"/>
                <a:ea typeface="Tahoma" pitchFamily="34" charset="0"/>
                <a:cs typeface="Tahoma" pitchFamily="34" charset="0"/>
              </a:rPr>
              <a:t>noemen twee </a:t>
            </a:r>
            <a:r>
              <a:rPr lang="nl-BE" sz="1800" dirty="0" smtClean="0">
                <a:latin typeface="+mn-lt"/>
                <a:ea typeface="Tahoma" pitchFamily="34" charset="0"/>
                <a:cs typeface="Tahoma" pitchFamily="34" charset="0"/>
              </a:rPr>
              <a:t>logische schakelingen </a:t>
            </a:r>
            <a:r>
              <a:rPr lang="nl-BE" sz="1800" dirty="0">
                <a:latin typeface="+mn-lt"/>
                <a:ea typeface="Tahoma" pitchFamily="34" charset="0"/>
                <a:cs typeface="Tahoma" pitchFamily="34" charset="0"/>
              </a:rPr>
              <a:t>equivalent </a:t>
            </a:r>
            <a:r>
              <a:rPr lang="nl-BE" sz="1800" dirty="0" smtClean="0">
                <a:latin typeface="+mn-lt"/>
                <a:ea typeface="Tahoma" pitchFamily="34" charset="0"/>
                <a:cs typeface="Tahoma" pitchFamily="34" charset="0"/>
              </a:rPr>
              <a:t>wanneer ze </a:t>
            </a:r>
            <a:r>
              <a:rPr lang="nl-BE" sz="1800" b="1" dirty="0">
                <a:solidFill>
                  <a:srgbClr val="FF0000"/>
                </a:solidFill>
                <a:latin typeface="+mn-lt"/>
                <a:ea typeface="Tahoma" pitchFamily="34" charset="0"/>
                <a:cs typeface="Tahoma" pitchFamily="34" charset="0"/>
              </a:rPr>
              <a:t>dezelfde waarheidstabel </a:t>
            </a:r>
            <a:r>
              <a:rPr lang="nl-BE" sz="1800" dirty="0">
                <a:latin typeface="+mn-lt"/>
                <a:ea typeface="Tahoma" pitchFamily="34" charset="0"/>
                <a:cs typeface="Tahoma" pitchFamily="34" charset="0"/>
              </a:rPr>
              <a:t>hebben</a:t>
            </a:r>
            <a:r>
              <a:rPr lang="nl-BE" sz="1800" dirty="0" smtClean="0">
                <a:latin typeface="+mn-lt"/>
                <a:ea typeface="Tahoma" pitchFamily="34" charset="0"/>
                <a:cs typeface="Tahoma" pitchFamily="34" charset="0"/>
              </a:rPr>
              <a:t>. Bijvoorbeeld:</a:t>
            </a:r>
          </a:p>
          <a:p>
            <a:pPr lvl="1"/>
            <a:r>
              <a:rPr lang="nl-BE" sz="1800" dirty="0" smtClean="0">
                <a:latin typeface="+mn-lt"/>
                <a:ea typeface="Tahoma" pitchFamily="34" charset="0"/>
                <a:cs typeface="Tahoma" pitchFamily="34" charset="0"/>
              </a:rPr>
              <a:t>Werk zelf de 2 waarheidstabellen uit!</a:t>
            </a:r>
            <a:endParaRPr lang="nl-BE" sz="1800" dirty="0">
              <a:latin typeface="+mn-lt"/>
              <a:ea typeface="Tahoma" pitchFamily="34" charset="0"/>
              <a:cs typeface="Tahoma" pitchFamily="34" charset="0"/>
            </a:endParaRPr>
          </a:p>
          <a:p>
            <a:endParaRPr lang="nl-BE" sz="1800" dirty="0">
              <a:latin typeface="+mn-lt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495591" y="491796"/>
            <a:ext cx="8034155" cy="613093"/>
          </a:xfrm>
        </p:spPr>
        <p:txBody>
          <a:bodyPr/>
          <a:lstStyle/>
          <a:p>
            <a:r>
              <a:rPr lang="nl-BE" dirty="0" smtClean="0">
                <a:latin typeface="+mn-lt"/>
              </a:rPr>
              <a:t>Equivalentie</a:t>
            </a:r>
            <a:endParaRPr lang="nl-BE" dirty="0">
              <a:latin typeface="+mn-lt"/>
            </a:endParaRP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BE" dirty="0"/>
              <a:t>Logische </a:t>
            </a:r>
            <a:r>
              <a:rPr lang="nl-BE" dirty="0" smtClean="0"/>
              <a:t>Poorten</a:t>
            </a:r>
            <a:endParaRPr lang="nl-BE" dirty="0"/>
          </a:p>
        </p:txBody>
      </p:sp>
      <p:pic>
        <p:nvPicPr>
          <p:cNvPr id="5" name="Afbeelding 4" descr="Scannen0001.tif"/>
          <p:cNvPicPr>
            <a:picLocks noChangeAspect="1"/>
          </p:cNvPicPr>
          <p:nvPr/>
        </p:nvPicPr>
        <p:blipFill>
          <a:blip r:embed="rId2" cstate="print"/>
          <a:srcRect r="60975" b="66557"/>
          <a:stretch>
            <a:fillRect/>
          </a:stretch>
        </p:blipFill>
        <p:spPr bwMode="auto">
          <a:xfrm>
            <a:off x="281689" y="2300782"/>
            <a:ext cx="3585316" cy="2250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kstvak 5"/>
          <p:cNvSpPr txBox="1"/>
          <p:nvPr/>
        </p:nvSpPr>
        <p:spPr>
          <a:xfrm>
            <a:off x="2159124" y="2387799"/>
            <a:ext cx="338554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nl-BE" dirty="0"/>
              <a:t>X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2184836" y="4187999"/>
            <a:ext cx="36004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nl-BE" dirty="0"/>
              <a:t>Y</a:t>
            </a:r>
          </a:p>
        </p:txBody>
      </p:sp>
      <p:sp>
        <p:nvSpPr>
          <p:cNvPr id="8" name="Tekstvak 7"/>
          <p:cNvSpPr txBox="1"/>
          <p:nvPr/>
        </p:nvSpPr>
        <p:spPr>
          <a:xfrm>
            <a:off x="3636392" y="3035871"/>
            <a:ext cx="377026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nl-BE" dirty="0"/>
              <a:t>M</a:t>
            </a:r>
          </a:p>
        </p:txBody>
      </p:sp>
      <p:sp>
        <p:nvSpPr>
          <p:cNvPr id="9" name="Tekstvak 8"/>
          <p:cNvSpPr txBox="1"/>
          <p:nvPr/>
        </p:nvSpPr>
        <p:spPr>
          <a:xfrm>
            <a:off x="259361" y="2491339"/>
            <a:ext cx="338554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nl-BE" dirty="0"/>
              <a:t>A</a:t>
            </a:r>
          </a:p>
        </p:txBody>
      </p:sp>
      <p:sp>
        <p:nvSpPr>
          <p:cNvPr id="10" name="Tekstvak 9"/>
          <p:cNvSpPr txBox="1"/>
          <p:nvPr/>
        </p:nvSpPr>
        <p:spPr>
          <a:xfrm>
            <a:off x="259355" y="2784500"/>
            <a:ext cx="338554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nl-BE" dirty="0"/>
              <a:t>B</a:t>
            </a:r>
          </a:p>
        </p:txBody>
      </p:sp>
      <p:sp>
        <p:nvSpPr>
          <p:cNvPr id="11" name="Tekstvak 10"/>
          <p:cNvSpPr txBox="1"/>
          <p:nvPr/>
        </p:nvSpPr>
        <p:spPr>
          <a:xfrm>
            <a:off x="281689" y="4117704"/>
            <a:ext cx="351378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nl-BE" dirty="0"/>
              <a:t>C</a:t>
            </a:r>
          </a:p>
        </p:txBody>
      </p:sp>
      <p:pic>
        <p:nvPicPr>
          <p:cNvPr id="12" name="Afbeelding 11" descr="Scannen0001.tif"/>
          <p:cNvPicPr>
            <a:picLocks noChangeAspect="1"/>
          </p:cNvPicPr>
          <p:nvPr/>
        </p:nvPicPr>
        <p:blipFill rotWithShape="1">
          <a:blip r:embed="rId2" cstate="print"/>
          <a:srcRect l="48908" t="9589" r="5232" b="64828"/>
          <a:stretch/>
        </p:blipFill>
        <p:spPr bwMode="auto">
          <a:xfrm>
            <a:off x="4750126" y="2534114"/>
            <a:ext cx="3915866" cy="1571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kstvak 12"/>
          <p:cNvSpPr txBox="1"/>
          <p:nvPr/>
        </p:nvSpPr>
        <p:spPr>
          <a:xfrm>
            <a:off x="7746547" y="2548574"/>
            <a:ext cx="783199" cy="4062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nl-BE" dirty="0"/>
              <a:t>M</a:t>
            </a:r>
          </a:p>
        </p:txBody>
      </p:sp>
      <p:sp>
        <p:nvSpPr>
          <p:cNvPr id="14" name="Tekstvak 13"/>
          <p:cNvSpPr txBox="1"/>
          <p:nvPr/>
        </p:nvSpPr>
        <p:spPr>
          <a:xfrm>
            <a:off x="6259777" y="3634999"/>
            <a:ext cx="510971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nl-BE" dirty="0"/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838809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585932" y="957002"/>
            <a:ext cx="8558068" cy="2565552"/>
          </a:xfrm>
        </p:spPr>
        <p:txBody>
          <a:bodyPr>
            <a:normAutofit/>
          </a:bodyPr>
          <a:lstStyle/>
          <a:p>
            <a:r>
              <a:rPr lang="nl-BE" sz="1800" dirty="0" smtClean="0">
                <a:solidFill>
                  <a:srgbClr val="0070C0"/>
                </a:solidFill>
                <a:latin typeface="+mn-lt"/>
              </a:rPr>
              <a:t>Equivalentie bij basispoorten:</a:t>
            </a:r>
          </a:p>
          <a:p>
            <a:pPr lvl="1"/>
            <a:r>
              <a:rPr lang="nl-BE" sz="1600" dirty="0">
                <a:latin typeface="+mn-lt"/>
                <a:ea typeface="Tahoma" pitchFamily="34" charset="0"/>
                <a:cs typeface="Tahoma" pitchFamily="34" charset="0"/>
              </a:rPr>
              <a:t>In sommige technologieën is het alleen mogelijk om </a:t>
            </a:r>
            <a:r>
              <a:rPr lang="nl-BE" sz="1600" dirty="0" smtClean="0">
                <a:latin typeface="+mn-lt"/>
                <a:ea typeface="Tahoma" pitchFamily="34" charset="0"/>
                <a:cs typeface="Tahoma" pitchFamily="34" charset="0"/>
              </a:rPr>
              <a:t>NAND- of NOR- </a:t>
            </a:r>
            <a:r>
              <a:rPr lang="nl-BE" sz="1600" dirty="0">
                <a:latin typeface="+mn-lt"/>
                <a:ea typeface="Tahoma" pitchFamily="34" charset="0"/>
                <a:cs typeface="Tahoma" pitchFamily="34" charset="0"/>
              </a:rPr>
              <a:t>poorten te maken met transistoren</a:t>
            </a:r>
            <a:r>
              <a:rPr lang="nl-BE" sz="1600" dirty="0" smtClean="0">
                <a:latin typeface="+mn-lt"/>
                <a:ea typeface="Tahoma" pitchFamily="34" charset="0"/>
                <a:cs typeface="Tahoma" pitchFamily="34" charset="0"/>
              </a:rPr>
              <a:t>.</a:t>
            </a:r>
          </a:p>
          <a:p>
            <a:pPr lvl="1"/>
            <a:r>
              <a:rPr lang="nl-BE" sz="1600" b="1" dirty="0">
                <a:solidFill>
                  <a:srgbClr val="FF0000"/>
                </a:solidFill>
                <a:latin typeface="+mn-lt"/>
                <a:ea typeface="Tahoma" pitchFamily="34" charset="0"/>
                <a:cs typeface="Tahoma" pitchFamily="34" charset="0"/>
              </a:rPr>
              <a:t>Oplossing:</a:t>
            </a:r>
            <a:r>
              <a:rPr lang="nl-BE" sz="1600" dirty="0">
                <a:latin typeface="+mn-lt"/>
                <a:ea typeface="Tahoma" pitchFamily="34" charset="0"/>
                <a:cs typeface="Tahoma" pitchFamily="34" charset="0"/>
              </a:rPr>
              <a:t> </a:t>
            </a:r>
            <a:r>
              <a:rPr lang="nl-BE" sz="1600" dirty="0" smtClean="0">
                <a:latin typeface="+mn-lt"/>
                <a:ea typeface="Tahoma" pitchFamily="34" charset="0"/>
                <a:cs typeface="Tahoma" pitchFamily="34" charset="0"/>
              </a:rPr>
              <a:t>de </a:t>
            </a:r>
            <a:r>
              <a:rPr lang="nl-BE" sz="1600" dirty="0">
                <a:latin typeface="+mn-lt"/>
                <a:ea typeface="Tahoma" pitchFamily="34" charset="0"/>
                <a:cs typeface="Tahoma" pitchFamily="34" charset="0"/>
              </a:rPr>
              <a:t>andere </a:t>
            </a:r>
            <a:r>
              <a:rPr lang="nl-BE" sz="1600" dirty="0" smtClean="0">
                <a:latin typeface="+mn-lt"/>
                <a:ea typeface="Tahoma" pitchFamily="34" charset="0"/>
                <a:cs typeface="Tahoma" pitchFamily="34" charset="0"/>
              </a:rPr>
              <a:t>basispoorten </a:t>
            </a:r>
            <a:r>
              <a:rPr lang="nl-BE" sz="1600" dirty="0">
                <a:latin typeface="+mn-lt"/>
                <a:ea typeface="Tahoma" pitchFamily="34" charset="0"/>
                <a:cs typeface="Tahoma" pitchFamily="34" charset="0"/>
              </a:rPr>
              <a:t>bouwen als </a:t>
            </a:r>
            <a:r>
              <a:rPr lang="nl-BE" sz="1600" dirty="0" smtClean="0">
                <a:latin typeface="+mn-lt"/>
                <a:ea typeface="Tahoma" pitchFamily="34" charset="0"/>
                <a:cs typeface="Tahoma" pitchFamily="34" charset="0"/>
              </a:rPr>
              <a:t>schakelingen </a:t>
            </a:r>
            <a:r>
              <a:rPr lang="nl-BE" sz="1600" dirty="0">
                <a:latin typeface="+mn-lt"/>
                <a:ea typeface="Tahoma" pitchFamily="34" charset="0"/>
                <a:cs typeface="Tahoma" pitchFamily="34" charset="0"/>
              </a:rPr>
              <a:t>van </a:t>
            </a:r>
            <a:r>
              <a:rPr lang="nl-BE" sz="1600" dirty="0" smtClean="0">
                <a:latin typeface="+mn-lt"/>
                <a:ea typeface="Tahoma" pitchFamily="34" charset="0"/>
                <a:cs typeface="Tahoma" pitchFamily="34" charset="0"/>
              </a:rPr>
              <a:t>NAND- </a:t>
            </a:r>
            <a:r>
              <a:rPr lang="nl-BE" sz="1600" dirty="0">
                <a:latin typeface="+mn-lt"/>
                <a:ea typeface="Tahoma" pitchFamily="34" charset="0"/>
                <a:cs typeface="Tahoma" pitchFamily="34" charset="0"/>
              </a:rPr>
              <a:t>of </a:t>
            </a:r>
            <a:r>
              <a:rPr lang="nl-BE" sz="1600" dirty="0" smtClean="0">
                <a:latin typeface="+mn-lt"/>
                <a:ea typeface="Tahoma" pitchFamily="34" charset="0"/>
                <a:cs typeface="Tahoma" pitchFamily="34" charset="0"/>
              </a:rPr>
              <a:t>NOR- </a:t>
            </a:r>
            <a:r>
              <a:rPr lang="nl-BE" sz="1600" dirty="0">
                <a:latin typeface="+mn-lt"/>
                <a:ea typeface="Tahoma" pitchFamily="34" charset="0"/>
                <a:cs typeface="Tahoma" pitchFamily="34" charset="0"/>
              </a:rPr>
              <a:t>poorten</a:t>
            </a:r>
            <a:r>
              <a:rPr lang="nl-BE" sz="1600" dirty="0" smtClean="0">
                <a:latin typeface="+mn-lt"/>
                <a:ea typeface="Tahoma" pitchFamily="34" charset="0"/>
                <a:cs typeface="Tahoma" pitchFamily="34" charset="0"/>
              </a:rPr>
              <a:t>. Bijvoorbeeld:</a:t>
            </a:r>
            <a:endParaRPr lang="nl-BE" sz="1600" dirty="0">
              <a:latin typeface="+mn-lt"/>
              <a:ea typeface="Tahoma" pitchFamily="34" charset="0"/>
              <a:cs typeface="Tahoma" pitchFamily="34" charset="0"/>
            </a:endParaRPr>
          </a:p>
          <a:p>
            <a:pPr marL="457200" lvl="1" indent="0">
              <a:buNone/>
            </a:pPr>
            <a:endParaRPr lang="nl-BE" sz="1800" dirty="0">
              <a:latin typeface="+mn-lt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516131" y="390560"/>
            <a:ext cx="7734409" cy="613093"/>
          </a:xfrm>
        </p:spPr>
        <p:txBody>
          <a:bodyPr/>
          <a:lstStyle/>
          <a:p>
            <a:r>
              <a:rPr lang="nl-BE" dirty="0" smtClean="0">
                <a:latin typeface="+mn-lt"/>
              </a:rPr>
              <a:t>Equivalentie (vervolg)</a:t>
            </a:r>
            <a:endParaRPr lang="nl-BE" dirty="0">
              <a:latin typeface="+mn-lt"/>
            </a:endParaRP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>
          <a:xfrm>
            <a:off x="785614" y="67333"/>
            <a:ext cx="4116388" cy="323227"/>
          </a:xfrm>
        </p:spPr>
        <p:txBody>
          <a:bodyPr/>
          <a:lstStyle/>
          <a:p>
            <a:r>
              <a:rPr lang="nl-BE" dirty="0"/>
              <a:t>Logische </a:t>
            </a:r>
            <a:r>
              <a:rPr lang="nl-BE" dirty="0" smtClean="0"/>
              <a:t>Poorten</a:t>
            </a:r>
            <a:endParaRPr lang="nl-BE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2" cstate="print"/>
          <a:srcRect l="9874" t="2439" r="11344" b="8444"/>
          <a:stretch/>
        </p:blipFill>
        <p:spPr bwMode="auto">
          <a:xfrm>
            <a:off x="2931663" y="2436072"/>
            <a:ext cx="2868843" cy="267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kstvak 5"/>
          <p:cNvSpPr txBox="1"/>
          <p:nvPr/>
        </p:nvSpPr>
        <p:spPr>
          <a:xfrm>
            <a:off x="879499" y="2494748"/>
            <a:ext cx="1964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ea typeface="Tahoma" pitchFamily="34" charset="0"/>
                <a:cs typeface="Tahoma" pitchFamily="34" charset="0"/>
              </a:rPr>
              <a:t>NIET-basispoort:</a:t>
            </a:r>
            <a:endParaRPr lang="nl-BE" dirty="0">
              <a:ea typeface="Tahoma" pitchFamily="34" charset="0"/>
              <a:cs typeface="Tahoma" pitchFamily="34" charset="0"/>
            </a:endParaRPr>
          </a:p>
        </p:txBody>
      </p:sp>
      <p:sp>
        <p:nvSpPr>
          <p:cNvPr id="7" name="Tekstvak 6"/>
          <p:cNvSpPr txBox="1"/>
          <p:nvPr/>
        </p:nvSpPr>
        <p:spPr>
          <a:xfrm>
            <a:off x="1118102" y="3304721"/>
            <a:ext cx="1756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ea typeface="Tahoma" pitchFamily="34" charset="0"/>
                <a:cs typeface="Tahoma" pitchFamily="34" charset="0"/>
              </a:rPr>
              <a:t>EN-basispoort:</a:t>
            </a:r>
            <a:endParaRPr lang="nl-BE" dirty="0"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1112730" y="4357732"/>
            <a:ext cx="1731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ea typeface="Tahoma" pitchFamily="34" charset="0"/>
                <a:cs typeface="Tahoma" pitchFamily="34" charset="0"/>
              </a:rPr>
              <a:t>OF-basispoort:</a:t>
            </a:r>
            <a:endParaRPr lang="nl-BE" dirty="0"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818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 smtClean="0"/>
              <a:t>Logische Poorten</a:t>
            </a:r>
            <a:endParaRPr lang="nl-BE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15999" y="446172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dirty="0">
                <a:solidFill>
                  <a:schemeClr val="tx1"/>
                </a:solidFill>
              </a:rPr>
              <a:t>Wat is een logische poort?</a:t>
            </a:r>
            <a:endParaRPr kumimoji="0" lang="nl-BE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ontserrat ExtraBold" panose="00000900000000000000" pitchFamily="2" charset="0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90889" y="1333209"/>
            <a:ext cx="5276995" cy="36296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800" dirty="0">
                <a:solidFill>
                  <a:schemeClr val="tx1"/>
                </a:solidFill>
              </a:rPr>
              <a:t>Een </a:t>
            </a:r>
            <a:r>
              <a:rPr lang="nl-BE" sz="1800" b="1" dirty="0">
                <a:solidFill>
                  <a:srgbClr val="FF0000"/>
                </a:solidFill>
              </a:rPr>
              <a:t>logische poort</a:t>
            </a:r>
            <a:r>
              <a:rPr lang="nl-BE" sz="1800" b="1" dirty="0">
                <a:solidFill>
                  <a:schemeClr val="tx1"/>
                </a:solidFill>
              </a:rPr>
              <a:t> </a:t>
            </a:r>
            <a:r>
              <a:rPr lang="nl-BE" sz="1800" dirty="0">
                <a:solidFill>
                  <a:schemeClr val="tx1"/>
                </a:solidFill>
              </a:rPr>
              <a:t>is een digitale elektronische schakeling die werken volgens de (booleaanse) </a:t>
            </a:r>
            <a:r>
              <a:rPr lang="nl-BE" sz="1800" b="1" dirty="0">
                <a:solidFill>
                  <a:schemeClr val="tx1"/>
                </a:solidFill>
              </a:rPr>
              <a:t>logica</a:t>
            </a:r>
            <a:r>
              <a:rPr lang="nl-BE" sz="1800" dirty="0">
                <a:solidFill>
                  <a:schemeClr val="tx1"/>
                </a:solidFill>
              </a:rPr>
              <a:t>.</a:t>
            </a:r>
          </a:p>
          <a:p>
            <a:endParaRPr lang="nl-BE" sz="1800" dirty="0">
              <a:solidFill>
                <a:schemeClr val="tx1"/>
              </a:solidFill>
            </a:endParaRPr>
          </a:p>
          <a:p>
            <a:r>
              <a:rPr lang="nl-BE" sz="1800" dirty="0">
                <a:solidFill>
                  <a:schemeClr val="tx1"/>
                </a:solidFill>
              </a:rPr>
              <a:t>Logische poorten zijn de elementaire bouwstenen van computers en andere digitale apparaten. </a:t>
            </a:r>
          </a:p>
          <a:p>
            <a:endParaRPr lang="nl-BE" sz="1800" dirty="0">
              <a:solidFill>
                <a:schemeClr val="tx1"/>
              </a:solidFill>
            </a:endParaRPr>
          </a:p>
          <a:p>
            <a:r>
              <a:rPr lang="nl-BE" sz="1800" dirty="0">
                <a:solidFill>
                  <a:schemeClr val="tx1"/>
                </a:solidFill>
              </a:rPr>
              <a:t>Ze zijn opgebouwd uit elektronische componenten zoals transistors, weerstanden en dioden. Eén poort is opgebouwd uit o.a. 1 tot 10 transistors.</a:t>
            </a:r>
          </a:p>
          <a:p>
            <a:endParaRPr lang="nl-BE" sz="1800" dirty="0">
              <a:solidFill>
                <a:schemeClr val="tx1"/>
              </a:solidFill>
            </a:endParaRPr>
          </a:p>
          <a:p>
            <a:r>
              <a:rPr lang="nl-BE" sz="1800" dirty="0">
                <a:solidFill>
                  <a:schemeClr val="tx1"/>
                </a:solidFill>
              </a:rPr>
              <a:t>Ze bevinden zich meestal in grote hoeveelheden samen op </a:t>
            </a:r>
            <a:r>
              <a:rPr lang="nl-BE" sz="1800" dirty="0" err="1">
                <a:solidFill>
                  <a:schemeClr val="tx1"/>
                </a:solidFill>
              </a:rPr>
              <a:t>IC’s</a:t>
            </a:r>
            <a:r>
              <a:rPr lang="nl-BE" sz="1800" dirty="0">
                <a:solidFill>
                  <a:schemeClr val="tx1"/>
                </a:solidFill>
              </a:rPr>
              <a:t> </a:t>
            </a:r>
            <a:r>
              <a:rPr lang="nl-BE" sz="1800" dirty="0">
                <a:solidFill>
                  <a:schemeClr val="tx1"/>
                </a:solidFill>
                <a:ea typeface="Tahoma" pitchFamily="34" charset="0"/>
                <a:cs typeface="Tahoma" pitchFamily="34" charset="0"/>
              </a:rPr>
              <a:t>(</a:t>
            </a:r>
            <a:r>
              <a:rPr lang="nl-BE" sz="1800" b="1" dirty="0" err="1">
                <a:solidFill>
                  <a:srgbClr val="FF0000"/>
                </a:solidFill>
                <a:ea typeface="Tahoma" pitchFamily="34" charset="0"/>
                <a:cs typeface="Tahoma" pitchFamily="34" charset="0"/>
              </a:rPr>
              <a:t>I</a:t>
            </a:r>
            <a:r>
              <a:rPr lang="nl-BE" sz="1800" dirty="0" err="1">
                <a:solidFill>
                  <a:schemeClr val="tx1"/>
                </a:solidFill>
                <a:ea typeface="Tahoma" pitchFamily="34" charset="0"/>
                <a:cs typeface="Tahoma" pitchFamily="34" charset="0"/>
              </a:rPr>
              <a:t>ntegrated</a:t>
            </a:r>
            <a:r>
              <a:rPr lang="nl-BE" sz="1800" dirty="0">
                <a:solidFill>
                  <a:schemeClr val="tx1"/>
                </a:solidFill>
                <a:ea typeface="Tahoma" pitchFamily="34" charset="0"/>
                <a:cs typeface="Tahoma" pitchFamily="34" charset="0"/>
              </a:rPr>
              <a:t> </a:t>
            </a:r>
            <a:r>
              <a:rPr lang="nl-BE" sz="1800" b="1" dirty="0">
                <a:solidFill>
                  <a:srgbClr val="FF0000"/>
                </a:solidFill>
                <a:ea typeface="Tahoma" pitchFamily="34" charset="0"/>
                <a:cs typeface="Tahoma" pitchFamily="34" charset="0"/>
              </a:rPr>
              <a:t>C</a:t>
            </a:r>
            <a:r>
              <a:rPr lang="nl-BE" sz="1800" dirty="0">
                <a:solidFill>
                  <a:schemeClr val="tx1"/>
                </a:solidFill>
                <a:ea typeface="Tahoma" pitchFamily="34" charset="0"/>
                <a:cs typeface="Tahoma" pitchFamily="34" charset="0"/>
              </a:rPr>
              <a:t>ircuits), maar zijn ook als afzonderlijke bouwstenen beschikbaar.</a:t>
            </a:r>
            <a:endParaRPr lang="nl-BE" sz="400" dirty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635000" marR="5080" lvl="0" indent="-342900" algn="l" defTabSz="457200" rtl="0" eaLnBrk="1" fontAlgn="auto" latinLnBrk="0" hangingPunct="1">
              <a:lnSpc>
                <a:spcPct val="102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1800" b="1" i="0" u="none" strike="noStrike" kern="1200" cap="none" spc="5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ontserrat"/>
              <a:ea typeface="+mn-ea"/>
              <a:cs typeface="Montserrat"/>
            </a:endParaRPr>
          </a:p>
        </p:txBody>
      </p:sp>
      <p:pic>
        <p:nvPicPr>
          <p:cNvPr id="6" name="Afbeelding 5" descr="180px-7400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2210" y="1333209"/>
            <a:ext cx="2327028" cy="2870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13916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 smtClean="0"/>
              <a:t>Logische Poorten</a:t>
            </a:r>
            <a:endParaRPr lang="nl-BE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15999" y="446172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dirty="0">
                <a:solidFill>
                  <a:schemeClr val="tx1"/>
                </a:solidFill>
              </a:rPr>
              <a:t>Eigenschappen van logische poorten</a:t>
            </a:r>
            <a:endParaRPr kumimoji="0" lang="nl-BE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ontserrat ExtraBold" panose="00000900000000000000" pitchFamily="2" charset="0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293166" y="1054003"/>
            <a:ext cx="5926149" cy="390888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>
                <a:solidFill>
                  <a:schemeClr val="tx1"/>
                </a:solidFill>
              </a:rPr>
              <a:t>De meest kenmerkende eigenschappen van logische poorten is:</a:t>
            </a:r>
          </a:p>
          <a:p>
            <a:pPr lvl="1"/>
            <a:r>
              <a:rPr lang="nl-BE" dirty="0">
                <a:solidFill>
                  <a:schemeClr val="tx1"/>
                </a:solidFill>
              </a:rPr>
              <a:t>Dat ze één of meerdere ingangen hebben en maar één </a:t>
            </a:r>
            <a:r>
              <a:rPr lang="nl-BE" dirty="0" smtClean="0">
                <a:solidFill>
                  <a:schemeClr val="tx1"/>
                </a:solidFill>
              </a:rPr>
              <a:t>uitgang</a:t>
            </a:r>
          </a:p>
          <a:p>
            <a:pPr lvl="2"/>
            <a:r>
              <a:rPr lang="nl-BE" dirty="0" smtClean="0">
                <a:solidFill>
                  <a:schemeClr val="tx1"/>
                </a:solidFill>
              </a:rPr>
              <a:t>Zie figuur: logische EN-poort met 2 ingangen en 1 uitgang</a:t>
            </a:r>
            <a:endParaRPr lang="nl-BE" dirty="0">
              <a:solidFill>
                <a:schemeClr val="tx1"/>
              </a:solidFill>
            </a:endParaRPr>
          </a:p>
          <a:p>
            <a:pPr lvl="1"/>
            <a:r>
              <a:rPr lang="nl-BE" dirty="0">
                <a:solidFill>
                  <a:schemeClr val="tx1"/>
                </a:solidFill>
              </a:rPr>
              <a:t>De signalen (van de ingangen en uitgang) kunnen maar twee verschillende waarden aannemen, die kunnen geïnterpreteerd worden als 0 en 1 of Waar en Onwaar of Hoog en Laag. Men spreekt van:</a:t>
            </a:r>
          </a:p>
          <a:p>
            <a:pPr lvl="2"/>
            <a:r>
              <a:rPr lang="nl-BE" dirty="0">
                <a:solidFill>
                  <a:schemeClr val="tx1"/>
                </a:solidFill>
              </a:rPr>
              <a:t>Logische hoog of 1 bij een voltage van 3,5 volt of hoger</a:t>
            </a:r>
          </a:p>
          <a:p>
            <a:pPr lvl="2"/>
            <a:r>
              <a:rPr lang="nl-BE" dirty="0">
                <a:solidFill>
                  <a:schemeClr val="tx1"/>
                </a:solidFill>
              </a:rPr>
              <a:t>Logische laag of 0 bij een voltage van 0,5 volt en lager.</a:t>
            </a:r>
          </a:p>
          <a:p>
            <a:pPr marL="635000" marR="5080" lvl="0" indent="-342900" algn="l" defTabSz="457200" rtl="0" eaLnBrk="1" fontAlgn="auto" latinLnBrk="0" hangingPunct="1">
              <a:lnSpc>
                <a:spcPct val="102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1800" b="1" i="0" u="none" strike="noStrike" kern="1200" cap="none" spc="5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ontserrat"/>
              <a:ea typeface="+mn-ea"/>
              <a:cs typeface="Montserrat"/>
            </a:endParaRP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703" y="2189981"/>
            <a:ext cx="1231963" cy="92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92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 smtClean="0"/>
              <a:t>Logische Poorten</a:t>
            </a:r>
            <a:endParaRPr lang="nl-BE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15999" y="302456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dirty="0">
                <a:solidFill>
                  <a:schemeClr val="tx1"/>
                </a:solidFill>
              </a:rPr>
              <a:t>Waarheidstabel</a:t>
            </a:r>
            <a:endParaRPr kumimoji="0" lang="nl-BE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ontserrat ExtraBold" panose="00000900000000000000" pitchFamily="2" charset="0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293166" y="789600"/>
            <a:ext cx="6093674" cy="4353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>
                <a:solidFill>
                  <a:schemeClr val="tx1"/>
                </a:solidFill>
              </a:rPr>
              <a:t>Wegens de verwantschap met de logica, kunnen we gebruik maken van waarheidstabellen om </a:t>
            </a:r>
            <a:r>
              <a:rPr lang="nl-BE" dirty="0">
                <a:solidFill>
                  <a:schemeClr val="tx1"/>
                </a:solidFill>
                <a:ea typeface="Tahoma" pitchFamily="34" charset="0"/>
                <a:cs typeface="Tahoma" pitchFamily="34" charset="0"/>
              </a:rPr>
              <a:t>voor elke mogelijke combinatie van de ingangen de overeenkomstige </a:t>
            </a:r>
            <a:r>
              <a:rPr lang="nl-BE" dirty="0">
                <a:solidFill>
                  <a:srgbClr val="0070C0"/>
                </a:solidFill>
                <a:ea typeface="Tahoma" pitchFamily="34" charset="0"/>
                <a:cs typeface="Tahoma" pitchFamily="34" charset="0"/>
              </a:rPr>
              <a:t>waarde van de uitgang </a:t>
            </a:r>
            <a:r>
              <a:rPr lang="nl-BE" dirty="0">
                <a:solidFill>
                  <a:schemeClr val="tx1"/>
                </a:solidFill>
                <a:ea typeface="Tahoma" pitchFamily="34" charset="0"/>
                <a:cs typeface="Tahoma" pitchFamily="34" charset="0"/>
              </a:rPr>
              <a:t>weer te geven</a:t>
            </a:r>
          </a:p>
          <a:p>
            <a:pPr lvl="1"/>
            <a:r>
              <a:rPr lang="nl-BE" dirty="0">
                <a:solidFill>
                  <a:schemeClr val="tx1"/>
                </a:solidFill>
              </a:rPr>
              <a:t>Dit laatste geldt zowel voor elke logische poort apart als voor een netwerk van logische poorten.</a:t>
            </a:r>
          </a:p>
          <a:p>
            <a:r>
              <a:rPr lang="nl-BE" dirty="0">
                <a:solidFill>
                  <a:schemeClr val="tx1"/>
                </a:solidFill>
              </a:rPr>
              <a:t>Opbouw waarheidstabel</a:t>
            </a:r>
          </a:p>
          <a:p>
            <a:pPr lvl="1"/>
            <a:r>
              <a:rPr lang="nl-BE" b="1" dirty="0">
                <a:solidFill>
                  <a:schemeClr val="tx1"/>
                </a:solidFill>
                <a:ea typeface="Tahoma" pitchFamily="34" charset="0"/>
                <a:cs typeface="Tahoma" pitchFamily="34" charset="0"/>
              </a:rPr>
              <a:t>Aantal kolommen </a:t>
            </a:r>
            <a:r>
              <a:rPr lang="nl-BE" dirty="0">
                <a:solidFill>
                  <a:schemeClr val="tx1"/>
                </a:solidFill>
                <a:ea typeface="Tahoma" pitchFamily="34" charset="0"/>
                <a:cs typeface="Tahoma" pitchFamily="34" charset="0"/>
              </a:rPr>
              <a:t>= aantal ingangen + aantal tussenwaarden + </a:t>
            </a:r>
            <a:r>
              <a:rPr lang="nl-BE" dirty="0" smtClean="0">
                <a:solidFill>
                  <a:schemeClr val="tx1"/>
                </a:solidFill>
                <a:ea typeface="Tahoma" pitchFamily="34" charset="0"/>
                <a:cs typeface="Tahoma" pitchFamily="34" charset="0"/>
              </a:rPr>
              <a:t>uitgang</a:t>
            </a:r>
          </a:p>
          <a:p>
            <a:pPr lvl="2"/>
            <a:r>
              <a:rPr lang="nl-BE" dirty="0" smtClean="0">
                <a:solidFill>
                  <a:schemeClr val="tx1"/>
                </a:solidFill>
                <a:ea typeface="Tahoma" pitchFamily="34" charset="0"/>
                <a:cs typeface="Tahoma" pitchFamily="34" charset="0"/>
              </a:rPr>
              <a:t>In het voorbeeld </a:t>
            </a:r>
            <a:r>
              <a:rPr lang="nl-BE" dirty="0">
                <a:solidFill>
                  <a:schemeClr val="tx1"/>
                </a:solidFill>
                <a:ea typeface="Tahoma" pitchFamily="34" charset="0"/>
                <a:cs typeface="Tahoma" pitchFamily="34" charset="0"/>
              </a:rPr>
              <a:t>2 ingangen, </a:t>
            </a:r>
            <a:r>
              <a:rPr lang="nl-BE" dirty="0" smtClean="0">
                <a:solidFill>
                  <a:schemeClr val="tx1"/>
                </a:solidFill>
                <a:ea typeface="Tahoma" pitchFamily="34" charset="0"/>
                <a:cs typeface="Tahoma" pitchFamily="34" charset="0"/>
              </a:rPr>
              <a:t>nl. </a:t>
            </a:r>
            <a:r>
              <a:rPr lang="nl-BE" dirty="0">
                <a:solidFill>
                  <a:schemeClr val="tx1"/>
                </a:solidFill>
                <a:ea typeface="Tahoma" pitchFamily="34" charset="0"/>
                <a:cs typeface="Tahoma" pitchFamily="34" charset="0"/>
              </a:rPr>
              <a:t>A en </a:t>
            </a:r>
            <a:r>
              <a:rPr lang="nl-BE" dirty="0" smtClean="0">
                <a:solidFill>
                  <a:schemeClr val="tx1"/>
                </a:solidFill>
                <a:ea typeface="Tahoma" pitchFamily="34" charset="0"/>
                <a:cs typeface="Tahoma" pitchFamily="34" charset="0"/>
              </a:rPr>
              <a:t>B en 1 uitgang, nl. Y</a:t>
            </a:r>
          </a:p>
          <a:p>
            <a:pPr lvl="2"/>
            <a:endParaRPr lang="nl-BE" dirty="0">
              <a:solidFill>
                <a:schemeClr val="tx1"/>
              </a:solidFill>
              <a:ea typeface="Tahoma" pitchFamily="34" charset="0"/>
              <a:cs typeface="Tahoma" pitchFamily="34" charset="0"/>
            </a:endParaRPr>
          </a:p>
          <a:p>
            <a:pPr lvl="1"/>
            <a:r>
              <a:rPr lang="nl-BE" b="1" dirty="0">
                <a:solidFill>
                  <a:schemeClr val="tx1"/>
                </a:solidFill>
                <a:ea typeface="Tahoma" pitchFamily="34" charset="0"/>
                <a:cs typeface="Tahoma" pitchFamily="34" charset="0"/>
              </a:rPr>
              <a:t>Aantal rijen </a:t>
            </a:r>
            <a:r>
              <a:rPr lang="nl-BE" dirty="0">
                <a:solidFill>
                  <a:schemeClr val="tx1"/>
                </a:solidFill>
                <a:ea typeface="Tahoma" pitchFamily="34" charset="0"/>
                <a:cs typeface="Tahoma" pitchFamily="34" charset="0"/>
              </a:rPr>
              <a:t>= titelrij + 2</a:t>
            </a:r>
            <a:r>
              <a:rPr lang="nl-BE" baseline="30000" dirty="0">
                <a:solidFill>
                  <a:schemeClr val="tx1"/>
                </a:solidFill>
                <a:ea typeface="Tahoma" pitchFamily="34" charset="0"/>
                <a:cs typeface="Tahoma" pitchFamily="34" charset="0"/>
              </a:rPr>
              <a:t>aantal ingangen</a:t>
            </a:r>
          </a:p>
          <a:p>
            <a:pPr lvl="1"/>
            <a:r>
              <a:rPr lang="nl-BE" dirty="0">
                <a:ea typeface="Tahoma" pitchFamily="34" charset="0"/>
                <a:cs typeface="Tahoma" pitchFamily="34" charset="0"/>
                <a:sym typeface="Wingdings" pitchFamily="2" charset="2"/>
              </a:rPr>
              <a:t>	</a:t>
            </a:r>
            <a:r>
              <a:rPr lang="nl-BE" dirty="0">
                <a:solidFill>
                  <a:schemeClr val="tx1"/>
                </a:solidFill>
                <a:ea typeface="Tahoma" pitchFamily="34" charset="0"/>
                <a:cs typeface="Tahoma" pitchFamily="34" charset="0"/>
                <a:sym typeface="Wingdings" pitchFamily="2" charset="2"/>
              </a:rPr>
              <a:t> </a:t>
            </a:r>
            <a:r>
              <a:rPr lang="nl-BE" dirty="0">
                <a:solidFill>
                  <a:schemeClr val="tx1"/>
                </a:solidFill>
                <a:ea typeface="Tahoma" pitchFamily="34" charset="0"/>
                <a:cs typeface="Tahoma" pitchFamily="34" charset="0"/>
              </a:rPr>
              <a:t>rijen altijd </a:t>
            </a:r>
            <a:r>
              <a:rPr lang="nl-BE" u="sng" dirty="0">
                <a:solidFill>
                  <a:srgbClr val="FF0000"/>
                </a:solidFill>
                <a:ea typeface="Tahoma" pitchFamily="34" charset="0"/>
                <a:cs typeface="Tahoma" pitchFamily="34" charset="0"/>
              </a:rPr>
              <a:t>in oplopende binaire </a:t>
            </a:r>
            <a:r>
              <a:rPr lang="nl-BE" u="sng" dirty="0" smtClean="0">
                <a:solidFill>
                  <a:srgbClr val="FF0000"/>
                </a:solidFill>
                <a:ea typeface="Tahoma" pitchFamily="34" charset="0"/>
                <a:cs typeface="Tahoma" pitchFamily="34" charset="0"/>
              </a:rPr>
              <a:t>volgorde</a:t>
            </a:r>
          </a:p>
          <a:p>
            <a:pPr lvl="2"/>
            <a:r>
              <a:rPr lang="nl-BE" dirty="0" smtClean="0">
                <a:solidFill>
                  <a:schemeClr val="tx1"/>
                </a:solidFill>
                <a:ea typeface="Tahoma" pitchFamily="34" charset="0"/>
                <a:cs typeface="Tahoma" pitchFamily="34" charset="0"/>
              </a:rPr>
              <a:t>In </a:t>
            </a:r>
            <a:r>
              <a:rPr lang="nl-BE" dirty="0">
                <a:solidFill>
                  <a:schemeClr val="tx1"/>
                </a:solidFill>
                <a:ea typeface="Tahoma" pitchFamily="34" charset="0"/>
                <a:cs typeface="Tahoma" pitchFamily="34" charset="0"/>
              </a:rPr>
              <a:t>het voorbeeld 2 ingangen, nl. A en B </a:t>
            </a:r>
            <a:r>
              <a:rPr lang="nl-BE" dirty="0" smtClean="0">
                <a:solidFill>
                  <a:schemeClr val="tx1"/>
                </a:solidFill>
                <a:ea typeface="Tahoma" pitchFamily="34" charset="0"/>
                <a:cs typeface="Tahoma" pitchFamily="34" charset="0"/>
              </a:rPr>
              <a:t>dus 1 + 2² = 5 rijen</a:t>
            </a:r>
            <a:endParaRPr lang="nl-BE" dirty="0">
              <a:solidFill>
                <a:schemeClr val="tx1"/>
              </a:solidFill>
              <a:ea typeface="Tahoma" pitchFamily="34" charset="0"/>
              <a:cs typeface="Tahoma" pitchFamily="34" charset="0"/>
            </a:endParaRP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300" y="789599"/>
            <a:ext cx="1231963" cy="920797"/>
          </a:xfrm>
          <a:prstGeom prst="rect">
            <a:avLst/>
          </a:prstGeom>
        </p:spPr>
      </p:pic>
      <p:graphicFrame>
        <p:nvGraphicFramePr>
          <p:cNvPr id="7" name="Tabel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351873"/>
              </p:ext>
            </p:extLst>
          </p:nvPr>
        </p:nvGraphicFramePr>
        <p:xfrm>
          <a:off x="7036216" y="2307823"/>
          <a:ext cx="1188132" cy="1674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6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6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7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4838">
                <a:tc>
                  <a:txBody>
                    <a:bodyPr/>
                    <a:lstStyle/>
                    <a:p>
                      <a:pPr algn="ctr"/>
                      <a:r>
                        <a:rPr lang="nl-BE" sz="14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nl-BE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838"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0</a:t>
                      </a:r>
                      <a:endParaRPr lang="nl-BE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0</a:t>
                      </a:r>
                      <a:endParaRPr lang="nl-BE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…</a:t>
                      </a:r>
                      <a:endParaRPr lang="nl-BE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838"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0</a:t>
                      </a:r>
                      <a:endParaRPr lang="nl-BE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1</a:t>
                      </a:r>
                      <a:endParaRPr lang="nl-BE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…</a:t>
                      </a:r>
                      <a:endParaRPr lang="nl-BE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838"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1</a:t>
                      </a:r>
                      <a:endParaRPr lang="nl-BE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0</a:t>
                      </a:r>
                      <a:endParaRPr lang="nl-BE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…</a:t>
                      </a:r>
                      <a:endParaRPr lang="nl-BE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838"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1</a:t>
                      </a:r>
                      <a:endParaRPr lang="nl-BE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1</a:t>
                      </a:r>
                      <a:endParaRPr lang="nl-BE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/>
                        <a:t>…</a:t>
                      </a:r>
                      <a:endParaRPr lang="nl-BE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kstvak 3"/>
          <p:cNvSpPr txBox="1"/>
          <p:nvPr/>
        </p:nvSpPr>
        <p:spPr>
          <a:xfrm>
            <a:off x="6693964" y="900441"/>
            <a:ext cx="286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A</a:t>
            </a:r>
            <a:endParaRPr lang="nl-BE" dirty="0"/>
          </a:p>
        </p:txBody>
      </p:sp>
      <p:sp>
        <p:nvSpPr>
          <p:cNvPr id="10" name="Tekstvak 9"/>
          <p:cNvSpPr txBox="1"/>
          <p:nvPr/>
        </p:nvSpPr>
        <p:spPr>
          <a:xfrm>
            <a:off x="6706764" y="1206401"/>
            <a:ext cx="286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B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8193530" y="1052841"/>
            <a:ext cx="286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722310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795338" y="1493518"/>
            <a:ext cx="8229600" cy="3259965"/>
          </a:xfrm>
        </p:spPr>
        <p:txBody>
          <a:bodyPr>
            <a:normAutofit/>
          </a:bodyPr>
          <a:lstStyle/>
          <a:p>
            <a:r>
              <a:rPr lang="nl-BE" dirty="0" smtClean="0"/>
              <a:t>NIET-poort</a:t>
            </a:r>
          </a:p>
          <a:p>
            <a:r>
              <a:rPr lang="nl-BE" dirty="0" smtClean="0"/>
              <a:t>EN-poort</a:t>
            </a:r>
          </a:p>
          <a:p>
            <a:r>
              <a:rPr lang="nl-BE" dirty="0" smtClean="0"/>
              <a:t>OF-poort</a:t>
            </a:r>
          </a:p>
          <a:p>
            <a:r>
              <a:rPr lang="nl-BE" dirty="0" smtClean="0"/>
              <a:t>NEN-poort</a:t>
            </a:r>
          </a:p>
          <a:p>
            <a:r>
              <a:rPr lang="nl-BE" dirty="0" smtClean="0"/>
              <a:t>NOR-poort</a:t>
            </a:r>
          </a:p>
          <a:p>
            <a:r>
              <a:rPr lang="nl-BE" dirty="0" smtClean="0"/>
              <a:t>XOR-poort</a:t>
            </a:r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795337" y="741759"/>
            <a:ext cx="8132278" cy="613093"/>
          </a:xfrm>
        </p:spPr>
        <p:txBody>
          <a:bodyPr/>
          <a:lstStyle/>
          <a:p>
            <a:r>
              <a:rPr lang="nl-BE" dirty="0" smtClean="0"/>
              <a:t>Basispoorten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BE" dirty="0"/>
              <a:t>Logische Poorten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408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 smtClean="0"/>
              <a:t>Logische Poorten</a:t>
            </a:r>
            <a:endParaRPr lang="nl-BE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15999" y="302456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dirty="0" smtClean="0">
                <a:solidFill>
                  <a:schemeClr val="tx1"/>
                </a:solidFill>
              </a:rPr>
              <a:t>Basispoorten (vervolg)</a:t>
            </a:r>
            <a:endParaRPr kumimoji="0" lang="nl-BE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ontserrat ExtraBold" panose="00000900000000000000" pitchFamily="2" charset="0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293166" y="789600"/>
            <a:ext cx="6093674" cy="4353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 dirty="0">
              <a:solidFill>
                <a:schemeClr val="tx1"/>
              </a:solidFill>
              <a:ea typeface="Tahoma" pitchFamily="34" charset="0"/>
              <a:cs typeface="Tahoma" pitchFamily="34" charset="0"/>
            </a:endParaRPr>
          </a:p>
        </p:txBody>
      </p:sp>
      <p:pic>
        <p:nvPicPr>
          <p:cNvPr id="13" name="Picture 4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95165" y="2676917"/>
            <a:ext cx="2740904" cy="1323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95165" y="1425894"/>
            <a:ext cx="2740904" cy="1323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5" name="Tabel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226267"/>
              </p:ext>
            </p:extLst>
          </p:nvPr>
        </p:nvGraphicFramePr>
        <p:xfrm>
          <a:off x="5522744" y="1668804"/>
          <a:ext cx="1728192" cy="2016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4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3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207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In</a:t>
                      </a:r>
                      <a:endParaRPr lang="nl-BE" sz="2800" baseline="-250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Uit</a:t>
                      </a:r>
                      <a:endParaRPr lang="nl-BE" sz="2800" baseline="-250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207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  <a:endParaRPr lang="nl-BE" sz="28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  <a:endParaRPr lang="nl-BE" sz="28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207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  <a:endParaRPr lang="nl-BE" sz="28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  <a:endParaRPr lang="nl-BE" sz="28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kstvak 2"/>
          <p:cNvSpPr txBox="1"/>
          <p:nvPr/>
        </p:nvSpPr>
        <p:spPr>
          <a:xfrm>
            <a:off x="460690" y="892874"/>
            <a:ext cx="846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smtClean="0"/>
              <a:t>De logische </a:t>
            </a:r>
            <a:r>
              <a:rPr lang="nl-BE" b="1" dirty="0" smtClean="0">
                <a:solidFill>
                  <a:srgbClr val="FF0000"/>
                </a:solidFill>
              </a:rPr>
              <a:t>NIET</a:t>
            </a:r>
            <a:r>
              <a:rPr lang="nl-BE" dirty="0" smtClean="0"/>
              <a:t> of </a:t>
            </a:r>
            <a:r>
              <a:rPr lang="nl-BE" b="1" dirty="0" smtClean="0">
                <a:solidFill>
                  <a:srgbClr val="FF0000"/>
                </a:solidFill>
              </a:rPr>
              <a:t>NOT </a:t>
            </a:r>
            <a:r>
              <a:rPr lang="nl-BE" dirty="0" smtClean="0">
                <a:sym typeface="Wingdings" panose="05000000000000000000" pitchFamily="2" charset="2"/>
              </a:rPr>
              <a:t> komt overeen met complementeren in de logica</a:t>
            </a:r>
            <a:r>
              <a:rPr lang="nl-BE" dirty="0" smtClean="0"/>
              <a:t> </a:t>
            </a:r>
            <a:endParaRPr lang="nl-BE" dirty="0"/>
          </a:p>
        </p:txBody>
      </p:sp>
      <p:sp>
        <p:nvSpPr>
          <p:cNvPr id="12" name="Tekstvak 11"/>
          <p:cNvSpPr txBox="1"/>
          <p:nvPr/>
        </p:nvSpPr>
        <p:spPr>
          <a:xfrm>
            <a:off x="615998" y="4071398"/>
            <a:ext cx="5435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 smtClean="0"/>
              <a:t>Opmerking: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smtClean="0"/>
              <a:t>Signaal zwart </a:t>
            </a:r>
            <a:r>
              <a:rPr lang="nl-BE" dirty="0" smtClean="0">
                <a:sym typeface="Wingdings" panose="05000000000000000000" pitchFamily="2" charset="2"/>
              </a:rPr>
              <a:t> binair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smtClean="0">
                <a:solidFill>
                  <a:srgbClr val="FF0000"/>
                </a:solidFill>
                <a:sym typeface="Wingdings" panose="05000000000000000000" pitchFamily="2" charset="2"/>
              </a:rPr>
              <a:t>Signaal rood  binair 1</a:t>
            </a:r>
            <a:endParaRPr lang="nl-B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860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 smtClean="0"/>
              <a:t>Logische Poorten</a:t>
            </a:r>
            <a:endParaRPr lang="nl-BE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15999" y="204736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dirty="0" smtClean="0">
                <a:solidFill>
                  <a:schemeClr val="tx1"/>
                </a:solidFill>
              </a:rPr>
              <a:t>Basispoorten (vervolg)</a:t>
            </a:r>
            <a:endParaRPr kumimoji="0" lang="nl-BE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ontserrat ExtraBold" panose="00000900000000000000" pitchFamily="2" charset="0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293166" y="789600"/>
            <a:ext cx="6093674" cy="4353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 dirty="0">
              <a:solidFill>
                <a:schemeClr val="tx1"/>
              </a:solidFill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Tekstvak 2"/>
          <p:cNvSpPr txBox="1"/>
          <p:nvPr/>
        </p:nvSpPr>
        <p:spPr>
          <a:xfrm>
            <a:off x="766950" y="746294"/>
            <a:ext cx="811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smtClean="0"/>
              <a:t>De logische </a:t>
            </a:r>
            <a:r>
              <a:rPr lang="nl-BE" b="1" dirty="0" smtClean="0">
                <a:solidFill>
                  <a:srgbClr val="FF0000"/>
                </a:solidFill>
              </a:rPr>
              <a:t>EN</a:t>
            </a:r>
            <a:r>
              <a:rPr lang="nl-BE" dirty="0" smtClean="0"/>
              <a:t> of </a:t>
            </a:r>
            <a:r>
              <a:rPr lang="nl-BE" b="1" dirty="0" smtClean="0">
                <a:solidFill>
                  <a:srgbClr val="FF0000"/>
                </a:solidFill>
              </a:rPr>
              <a:t>AND </a:t>
            </a:r>
            <a:r>
              <a:rPr lang="nl-BE" dirty="0">
                <a:sym typeface="Wingdings" panose="05000000000000000000" pitchFamily="2" charset="2"/>
              </a:rPr>
              <a:t> komt overeen met </a:t>
            </a:r>
            <a:r>
              <a:rPr lang="el-GR" b="1" dirty="0">
                <a:ea typeface="Tahoma" pitchFamily="34" charset="0"/>
                <a:cs typeface="Tahoma" pitchFamily="34" charset="0"/>
              </a:rPr>
              <a:t>Λ</a:t>
            </a:r>
            <a:r>
              <a:rPr lang="el-GR" b="1" dirty="0">
                <a:solidFill>
                  <a:srgbClr val="00B050"/>
                </a:solidFill>
                <a:ea typeface="Tahoma" pitchFamily="34" charset="0"/>
                <a:cs typeface="Tahoma" pitchFamily="34" charset="0"/>
              </a:rPr>
              <a:t> </a:t>
            </a:r>
            <a:r>
              <a:rPr lang="nl-BE" dirty="0" smtClean="0">
                <a:sym typeface="Wingdings" panose="05000000000000000000" pitchFamily="2" charset="2"/>
              </a:rPr>
              <a:t>in </a:t>
            </a:r>
            <a:r>
              <a:rPr lang="nl-BE" dirty="0">
                <a:sym typeface="Wingdings" panose="05000000000000000000" pitchFamily="2" charset="2"/>
              </a:rPr>
              <a:t>de logica</a:t>
            </a:r>
            <a:r>
              <a:rPr lang="nl-BE" dirty="0" smtClean="0"/>
              <a:t> </a:t>
            </a:r>
            <a:endParaRPr lang="nl-BE" dirty="0"/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2" cstate="print"/>
          <a:srcRect l="17365" t="25327" r="14301" b="25327"/>
          <a:stretch>
            <a:fillRect/>
          </a:stretch>
        </p:blipFill>
        <p:spPr bwMode="auto">
          <a:xfrm>
            <a:off x="1414458" y="1099806"/>
            <a:ext cx="2407957" cy="911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728" y="2991958"/>
            <a:ext cx="2393687" cy="1160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28728" y="1945019"/>
            <a:ext cx="2393687" cy="1160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25069" y="3982789"/>
            <a:ext cx="2397346" cy="11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8" name="Tabel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28506"/>
              </p:ext>
            </p:extLst>
          </p:nvPr>
        </p:nvGraphicFramePr>
        <p:xfrm>
          <a:off x="4954318" y="1230282"/>
          <a:ext cx="2520280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0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89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9155">
                <a:tc gridSpan="3">
                  <a:txBody>
                    <a:bodyPr/>
                    <a:lstStyle/>
                    <a:p>
                      <a:pPr algn="ctr"/>
                      <a:r>
                        <a:rPr lang="nl-BE" sz="2800" baseline="-25000" dirty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EN poort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nl-BE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nl-BE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241"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A</a:t>
                      </a:r>
                      <a:endParaRPr lang="nl-BE" sz="2800" baseline="-250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B</a:t>
                      </a:r>
                      <a:endParaRPr lang="nl-BE" sz="2800" baseline="-250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Uit</a:t>
                      </a:r>
                      <a:endParaRPr lang="nl-BE" sz="2800" baseline="-250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241">
                <a:tc>
                  <a:txBody>
                    <a:bodyPr/>
                    <a:lstStyle/>
                    <a:p>
                      <a:pPr algn="ctr"/>
                      <a:r>
                        <a:rPr lang="nl-BE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  <a:endParaRPr lang="nl-BE" sz="28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  <a:endParaRPr lang="nl-BE" sz="28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241">
                <a:tc>
                  <a:txBody>
                    <a:bodyPr/>
                    <a:lstStyle/>
                    <a:p>
                      <a:pPr algn="ctr"/>
                      <a:r>
                        <a:rPr lang="nl-BE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0241">
                <a:tc>
                  <a:txBody>
                    <a:bodyPr/>
                    <a:lstStyle/>
                    <a:p>
                      <a:pPr algn="ctr"/>
                      <a:r>
                        <a:rPr lang="nl-BE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0241">
                <a:tc>
                  <a:txBody>
                    <a:bodyPr/>
                    <a:lstStyle/>
                    <a:p>
                      <a:pPr algn="ctr"/>
                      <a:r>
                        <a:rPr lang="nl-BE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  <a:endParaRPr lang="nl-BE" sz="28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  <a:endParaRPr lang="nl-BE" sz="28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9" name="Groep 17"/>
          <p:cNvGrpSpPr/>
          <p:nvPr/>
        </p:nvGrpSpPr>
        <p:grpSpPr>
          <a:xfrm>
            <a:off x="1090174" y="1142338"/>
            <a:ext cx="338554" cy="854263"/>
            <a:chOff x="1228040" y="2042772"/>
            <a:chExt cx="338554" cy="854263"/>
          </a:xfrm>
        </p:grpSpPr>
        <p:sp>
          <p:nvSpPr>
            <p:cNvPr id="20" name="Tekstvak 19"/>
            <p:cNvSpPr txBox="1"/>
            <p:nvPr/>
          </p:nvSpPr>
          <p:spPr>
            <a:xfrm>
              <a:off x="1228040" y="204277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A</a:t>
              </a:r>
            </a:p>
          </p:txBody>
        </p:sp>
        <p:sp>
          <p:nvSpPr>
            <p:cNvPr id="21" name="Tekstvak 20"/>
            <p:cNvSpPr txBox="1"/>
            <p:nvPr/>
          </p:nvSpPr>
          <p:spPr>
            <a:xfrm>
              <a:off x="1228040" y="2527703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B</a:t>
              </a:r>
            </a:p>
          </p:txBody>
        </p:sp>
      </p:grpSp>
      <p:grpSp>
        <p:nvGrpSpPr>
          <p:cNvPr id="22" name="Groep 18"/>
          <p:cNvGrpSpPr/>
          <p:nvPr/>
        </p:nvGrpSpPr>
        <p:grpSpPr>
          <a:xfrm>
            <a:off x="1090174" y="2073656"/>
            <a:ext cx="338554" cy="854263"/>
            <a:chOff x="1228040" y="2042772"/>
            <a:chExt cx="338554" cy="854263"/>
          </a:xfrm>
        </p:grpSpPr>
        <p:sp>
          <p:nvSpPr>
            <p:cNvPr id="23" name="Tekstvak 22"/>
            <p:cNvSpPr txBox="1"/>
            <p:nvPr/>
          </p:nvSpPr>
          <p:spPr>
            <a:xfrm>
              <a:off x="1228040" y="204277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A</a:t>
              </a:r>
            </a:p>
          </p:txBody>
        </p:sp>
        <p:sp>
          <p:nvSpPr>
            <p:cNvPr id="24" name="Tekstvak 23"/>
            <p:cNvSpPr txBox="1"/>
            <p:nvPr/>
          </p:nvSpPr>
          <p:spPr>
            <a:xfrm>
              <a:off x="1228040" y="2527703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B</a:t>
              </a:r>
            </a:p>
          </p:txBody>
        </p:sp>
      </p:grpSp>
      <p:grpSp>
        <p:nvGrpSpPr>
          <p:cNvPr id="25" name="Groep 21"/>
          <p:cNvGrpSpPr/>
          <p:nvPr/>
        </p:nvGrpSpPr>
        <p:grpSpPr>
          <a:xfrm>
            <a:off x="1090174" y="3073788"/>
            <a:ext cx="338554" cy="854263"/>
            <a:chOff x="1228040" y="2042772"/>
            <a:chExt cx="338554" cy="854263"/>
          </a:xfrm>
        </p:grpSpPr>
        <p:sp>
          <p:nvSpPr>
            <p:cNvPr id="26" name="Tekstvak 25"/>
            <p:cNvSpPr txBox="1"/>
            <p:nvPr/>
          </p:nvSpPr>
          <p:spPr>
            <a:xfrm>
              <a:off x="1228040" y="204277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A</a:t>
              </a:r>
            </a:p>
          </p:txBody>
        </p:sp>
        <p:sp>
          <p:nvSpPr>
            <p:cNvPr id="27" name="Tekstvak 26"/>
            <p:cNvSpPr txBox="1"/>
            <p:nvPr/>
          </p:nvSpPr>
          <p:spPr>
            <a:xfrm>
              <a:off x="1228040" y="2527703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B</a:t>
              </a:r>
            </a:p>
          </p:txBody>
        </p:sp>
      </p:grpSp>
      <p:grpSp>
        <p:nvGrpSpPr>
          <p:cNvPr id="28" name="Groep 24"/>
          <p:cNvGrpSpPr/>
          <p:nvPr/>
        </p:nvGrpSpPr>
        <p:grpSpPr>
          <a:xfrm>
            <a:off x="1090174" y="4145358"/>
            <a:ext cx="338554" cy="854263"/>
            <a:chOff x="1228040" y="2042772"/>
            <a:chExt cx="338554" cy="854263"/>
          </a:xfrm>
        </p:grpSpPr>
        <p:sp>
          <p:nvSpPr>
            <p:cNvPr id="29" name="Tekstvak 28"/>
            <p:cNvSpPr txBox="1"/>
            <p:nvPr/>
          </p:nvSpPr>
          <p:spPr>
            <a:xfrm>
              <a:off x="1228040" y="204277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A</a:t>
              </a:r>
            </a:p>
          </p:txBody>
        </p:sp>
        <p:sp>
          <p:nvSpPr>
            <p:cNvPr id="30" name="Tekstvak 29"/>
            <p:cNvSpPr txBox="1"/>
            <p:nvPr/>
          </p:nvSpPr>
          <p:spPr>
            <a:xfrm>
              <a:off x="1228040" y="2527703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3905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84375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 smtClean="0"/>
              <a:t>Logische Poorten</a:t>
            </a:r>
            <a:endParaRPr lang="nl-BE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15999" y="206020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BE" dirty="0" smtClean="0">
                <a:solidFill>
                  <a:schemeClr val="tx1"/>
                </a:solidFill>
              </a:rPr>
              <a:t>Basispoorten (vervolg)</a:t>
            </a:r>
            <a:endParaRPr kumimoji="0" lang="nl-BE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ontserrat ExtraBold" panose="00000900000000000000" pitchFamily="2" charset="0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293166" y="789600"/>
            <a:ext cx="6093674" cy="4353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 dirty="0">
              <a:solidFill>
                <a:schemeClr val="tx1"/>
              </a:solidFill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Tekstvak 2"/>
          <p:cNvSpPr txBox="1"/>
          <p:nvPr/>
        </p:nvSpPr>
        <p:spPr>
          <a:xfrm>
            <a:off x="766950" y="685241"/>
            <a:ext cx="699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smtClean="0"/>
              <a:t>De logische </a:t>
            </a:r>
            <a:r>
              <a:rPr lang="nl-BE" b="1" dirty="0" smtClean="0">
                <a:solidFill>
                  <a:srgbClr val="FF0000"/>
                </a:solidFill>
              </a:rPr>
              <a:t>OF</a:t>
            </a:r>
            <a:r>
              <a:rPr lang="nl-BE" dirty="0" smtClean="0"/>
              <a:t> </a:t>
            </a:r>
            <a:r>
              <a:rPr lang="nl-BE" dirty="0" err="1" smtClean="0"/>
              <a:t>of</a:t>
            </a:r>
            <a:r>
              <a:rPr lang="nl-BE" dirty="0" smtClean="0"/>
              <a:t> </a:t>
            </a:r>
            <a:r>
              <a:rPr lang="nl-BE" b="1" dirty="0" smtClean="0">
                <a:solidFill>
                  <a:srgbClr val="FF0000"/>
                </a:solidFill>
              </a:rPr>
              <a:t>OR </a:t>
            </a:r>
            <a:r>
              <a:rPr lang="nl-BE" dirty="0">
                <a:sym typeface="Wingdings" panose="05000000000000000000" pitchFamily="2" charset="2"/>
              </a:rPr>
              <a:t> komt overeen met </a:t>
            </a:r>
            <a:r>
              <a:rPr lang="nl-BE" b="1" dirty="0" smtClean="0">
                <a:ea typeface="Tahoma" pitchFamily="34" charset="0"/>
                <a:cs typeface="Tahoma" pitchFamily="34" charset="0"/>
              </a:rPr>
              <a:t>V</a:t>
            </a:r>
            <a:r>
              <a:rPr lang="el-GR" b="1" dirty="0" smtClean="0">
                <a:solidFill>
                  <a:srgbClr val="00B050"/>
                </a:solidFill>
                <a:ea typeface="Tahoma" pitchFamily="34" charset="0"/>
                <a:cs typeface="Tahoma" pitchFamily="34" charset="0"/>
              </a:rPr>
              <a:t> </a:t>
            </a:r>
            <a:r>
              <a:rPr lang="nl-BE" dirty="0">
                <a:sym typeface="Wingdings" panose="05000000000000000000" pitchFamily="2" charset="2"/>
              </a:rPr>
              <a:t>in de logica</a:t>
            </a:r>
            <a:r>
              <a:rPr lang="nl-BE" dirty="0" smtClean="0"/>
              <a:t> </a:t>
            </a:r>
            <a:endParaRPr lang="nl-BE" dirty="0"/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1724" y="4072978"/>
            <a:ext cx="2729687" cy="1021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51724" y="3056588"/>
            <a:ext cx="2729687" cy="1021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51724" y="2056456"/>
            <a:ext cx="2729687" cy="1021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51724" y="1035058"/>
            <a:ext cx="2729687" cy="1021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8" name="Tabel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981674"/>
              </p:ext>
            </p:extLst>
          </p:nvPr>
        </p:nvGraphicFramePr>
        <p:xfrm>
          <a:off x="5383266" y="1513585"/>
          <a:ext cx="1997046" cy="3098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7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7642">
                <a:tc gridSpan="3">
                  <a:txBody>
                    <a:bodyPr/>
                    <a:lstStyle/>
                    <a:p>
                      <a:pPr algn="ctr"/>
                      <a:r>
                        <a:rPr lang="nl-BE" sz="2800" baseline="-25000" dirty="0" err="1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OF-poort</a:t>
                      </a:r>
                      <a:endParaRPr lang="nl-BE" sz="2800" baseline="-250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nl-BE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nl-BE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878"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A</a:t>
                      </a:r>
                      <a:endParaRPr lang="nl-BE" sz="2800" baseline="-250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B</a:t>
                      </a:r>
                      <a:endParaRPr lang="nl-BE" sz="2800" baseline="-250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Uit</a:t>
                      </a:r>
                      <a:endParaRPr lang="nl-BE" sz="2800" baseline="-250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878">
                <a:tc>
                  <a:txBody>
                    <a:bodyPr/>
                    <a:lstStyle/>
                    <a:p>
                      <a:pPr algn="ctr"/>
                      <a:r>
                        <a:rPr lang="nl-BE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  <a:endParaRPr lang="nl-BE" sz="28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  <a:endParaRPr lang="nl-BE" sz="28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878">
                <a:tc>
                  <a:txBody>
                    <a:bodyPr/>
                    <a:lstStyle/>
                    <a:p>
                      <a:pPr algn="ctr"/>
                      <a:r>
                        <a:rPr lang="nl-BE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878">
                <a:tc>
                  <a:txBody>
                    <a:bodyPr/>
                    <a:lstStyle/>
                    <a:p>
                      <a:pPr algn="ctr"/>
                      <a:r>
                        <a:rPr lang="nl-BE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878">
                <a:tc>
                  <a:txBody>
                    <a:bodyPr/>
                    <a:lstStyle/>
                    <a:p>
                      <a:pPr algn="ctr"/>
                      <a:r>
                        <a:rPr lang="nl-BE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  <a:endParaRPr lang="nl-BE" sz="28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  <a:endParaRPr lang="nl-BE" sz="28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9" name="Groep 17"/>
          <p:cNvGrpSpPr/>
          <p:nvPr/>
        </p:nvGrpSpPr>
        <p:grpSpPr>
          <a:xfrm>
            <a:off x="1259451" y="1120682"/>
            <a:ext cx="338554" cy="854263"/>
            <a:chOff x="1228040" y="2042772"/>
            <a:chExt cx="338554" cy="854263"/>
          </a:xfrm>
        </p:grpSpPr>
        <p:sp>
          <p:nvSpPr>
            <p:cNvPr id="20" name="Tekstvak 19"/>
            <p:cNvSpPr txBox="1"/>
            <p:nvPr/>
          </p:nvSpPr>
          <p:spPr>
            <a:xfrm>
              <a:off x="1228040" y="204277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A</a:t>
              </a:r>
            </a:p>
          </p:txBody>
        </p:sp>
        <p:sp>
          <p:nvSpPr>
            <p:cNvPr id="21" name="Tekstvak 20"/>
            <p:cNvSpPr txBox="1"/>
            <p:nvPr/>
          </p:nvSpPr>
          <p:spPr>
            <a:xfrm>
              <a:off x="1228040" y="2527703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B</a:t>
              </a:r>
            </a:p>
          </p:txBody>
        </p:sp>
      </p:grpSp>
      <p:grpSp>
        <p:nvGrpSpPr>
          <p:cNvPr id="22" name="Groep 17"/>
          <p:cNvGrpSpPr/>
          <p:nvPr/>
        </p:nvGrpSpPr>
        <p:grpSpPr>
          <a:xfrm>
            <a:off x="1243734" y="2147472"/>
            <a:ext cx="338554" cy="854263"/>
            <a:chOff x="1228040" y="2042772"/>
            <a:chExt cx="338554" cy="854263"/>
          </a:xfrm>
        </p:grpSpPr>
        <p:sp>
          <p:nvSpPr>
            <p:cNvPr id="23" name="Tekstvak 22"/>
            <p:cNvSpPr txBox="1"/>
            <p:nvPr/>
          </p:nvSpPr>
          <p:spPr>
            <a:xfrm>
              <a:off x="1228040" y="204277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A</a:t>
              </a:r>
            </a:p>
          </p:txBody>
        </p:sp>
        <p:sp>
          <p:nvSpPr>
            <p:cNvPr id="24" name="Tekstvak 23"/>
            <p:cNvSpPr txBox="1"/>
            <p:nvPr/>
          </p:nvSpPr>
          <p:spPr>
            <a:xfrm>
              <a:off x="1228040" y="2527703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B</a:t>
              </a:r>
            </a:p>
          </p:txBody>
        </p:sp>
      </p:grpSp>
      <p:grpSp>
        <p:nvGrpSpPr>
          <p:cNvPr id="25" name="Groep 17"/>
          <p:cNvGrpSpPr/>
          <p:nvPr/>
        </p:nvGrpSpPr>
        <p:grpSpPr>
          <a:xfrm>
            <a:off x="1250714" y="3166576"/>
            <a:ext cx="338554" cy="854263"/>
            <a:chOff x="1228040" y="2042772"/>
            <a:chExt cx="338554" cy="854263"/>
          </a:xfrm>
        </p:grpSpPr>
        <p:sp>
          <p:nvSpPr>
            <p:cNvPr id="26" name="Tekstvak 25"/>
            <p:cNvSpPr txBox="1"/>
            <p:nvPr/>
          </p:nvSpPr>
          <p:spPr>
            <a:xfrm>
              <a:off x="1228040" y="204277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A</a:t>
              </a:r>
            </a:p>
          </p:txBody>
        </p:sp>
        <p:sp>
          <p:nvSpPr>
            <p:cNvPr id="27" name="Tekstvak 26"/>
            <p:cNvSpPr txBox="1"/>
            <p:nvPr/>
          </p:nvSpPr>
          <p:spPr>
            <a:xfrm>
              <a:off x="1228040" y="2527703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B</a:t>
              </a:r>
            </a:p>
          </p:txBody>
        </p:sp>
      </p:grpSp>
      <p:grpSp>
        <p:nvGrpSpPr>
          <p:cNvPr id="28" name="Groep 17"/>
          <p:cNvGrpSpPr/>
          <p:nvPr/>
        </p:nvGrpSpPr>
        <p:grpSpPr>
          <a:xfrm>
            <a:off x="1278636" y="4136818"/>
            <a:ext cx="338554" cy="854263"/>
            <a:chOff x="1228040" y="2042772"/>
            <a:chExt cx="338554" cy="854263"/>
          </a:xfrm>
        </p:grpSpPr>
        <p:sp>
          <p:nvSpPr>
            <p:cNvPr id="29" name="Tekstvak 28"/>
            <p:cNvSpPr txBox="1"/>
            <p:nvPr/>
          </p:nvSpPr>
          <p:spPr>
            <a:xfrm>
              <a:off x="1228040" y="204277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A</a:t>
              </a:r>
            </a:p>
          </p:txBody>
        </p:sp>
        <p:sp>
          <p:nvSpPr>
            <p:cNvPr id="30" name="Tekstvak 29"/>
            <p:cNvSpPr txBox="1"/>
            <p:nvPr/>
          </p:nvSpPr>
          <p:spPr>
            <a:xfrm>
              <a:off x="1228040" y="2527703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7459060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hogent">
      <a:dk1>
        <a:srgbClr val="000000"/>
      </a:dk1>
      <a:lt1>
        <a:srgbClr val="EF8767"/>
      </a:lt1>
      <a:dk2>
        <a:srgbClr val="000000"/>
      </a:dk2>
      <a:lt2>
        <a:srgbClr val="FFFFFF"/>
      </a:lt2>
      <a:accent1>
        <a:srgbClr val="F1C29F"/>
      </a:accent1>
      <a:accent2>
        <a:srgbClr val="ECECEC"/>
      </a:accent2>
      <a:accent3>
        <a:srgbClr val="646567"/>
      </a:accent3>
      <a:accent4>
        <a:srgbClr val="BBBDBE"/>
      </a:accent4>
      <a:accent5>
        <a:srgbClr val="EF8767"/>
      </a:accent5>
      <a:accent6>
        <a:srgbClr val="818285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GENT_template - kopie.pptx" id="{D7FA1453-3471-430B-A1AD-B8124E043D4F}" vid="{0AFD6EF6-68DC-4EAD-A60A-445247A1A227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D4E445154A9645BC81502D0650DAF4" ma:contentTypeVersion="12" ma:contentTypeDescription="Een nieuw document maken." ma:contentTypeScope="" ma:versionID="df522e1986bba780ce03fe745ce8b0f2">
  <xsd:schema xmlns:xsd="http://www.w3.org/2001/XMLSchema" xmlns:xs="http://www.w3.org/2001/XMLSchema" xmlns:p="http://schemas.microsoft.com/office/2006/metadata/properties" xmlns:ns2="28b162e1-9138-42c5-826d-ca522cd956e0" xmlns:ns3="0f9dbb22-d004-40a7-8ba2-e0cd235fcbcc" targetNamespace="http://schemas.microsoft.com/office/2006/metadata/properties" ma:root="true" ma:fieldsID="419050390b2102f4b0315997ad75adee" ns2:_="" ns3:_="">
    <xsd:import namespace="28b162e1-9138-42c5-826d-ca522cd956e0"/>
    <xsd:import namespace="0f9dbb22-d004-40a7-8ba2-e0cd235fcbc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b162e1-9138-42c5-826d-ca522cd956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9dbb22-d004-40a7-8ba2-e0cd235fcbc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7A1EF69-A58F-4462-98FA-2D7B1F217A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ADAAB9-11E4-45BA-B95C-78E7895D9E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8b162e1-9138-42c5-826d-ca522cd956e0"/>
    <ds:schemaRef ds:uri="0f9dbb22-d004-40a7-8ba2-e0cd235fcb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128608-7CCC-4E22-9A80-385A6517EFF1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HOGENT</Template>
  <TotalTime>14848</TotalTime>
  <Words>1044</Words>
  <Application>Microsoft Office PowerPoint</Application>
  <PresentationFormat>Diavoorstelling (16:9)</PresentationFormat>
  <Paragraphs>294</Paragraphs>
  <Slides>25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10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25</vt:i4>
      </vt:variant>
    </vt:vector>
  </HeadingPairs>
  <TitlesOfParts>
    <vt:vector size="36" baseType="lpstr">
      <vt:lpstr>Calibri</vt:lpstr>
      <vt:lpstr>Montserrat SemiBold</vt:lpstr>
      <vt:lpstr>Montserrat Extra Bold</vt:lpstr>
      <vt:lpstr>Montserrat ExtraBold</vt:lpstr>
      <vt:lpstr>Symbol</vt:lpstr>
      <vt:lpstr>Montserrat</vt:lpstr>
      <vt:lpstr>Arial</vt:lpstr>
      <vt:lpstr>Montserrat Semi</vt:lpstr>
      <vt:lpstr>Wingdings</vt:lpstr>
      <vt:lpstr>Tahoma</vt:lpstr>
      <vt:lpstr>Kantoorthema</vt:lpstr>
      <vt:lpstr>IT Fundamentals hoofdstuk 3</vt:lpstr>
      <vt:lpstr>PowerPoint-presentatie</vt:lpstr>
      <vt:lpstr>PowerPoint-presentatie</vt:lpstr>
      <vt:lpstr>PowerPoint-presentatie</vt:lpstr>
      <vt:lpstr>PowerPoint-presentatie</vt:lpstr>
      <vt:lpstr>Basispoorten</vt:lpstr>
      <vt:lpstr>PowerPoint-presentatie</vt:lpstr>
      <vt:lpstr>PowerPoint-presentatie</vt:lpstr>
      <vt:lpstr>PowerPoint-presentatie</vt:lpstr>
      <vt:lpstr>PowerPoint-presentatie</vt:lpstr>
      <vt:lpstr>PowerPoint-presentatie</vt:lpstr>
      <vt:lpstr>Basispoorten (vervolg)</vt:lpstr>
      <vt:lpstr>Basispoorten (vervolg)</vt:lpstr>
      <vt:lpstr>Basispoorten (vervolg)</vt:lpstr>
      <vt:lpstr>Basispoorten (vervolg)</vt:lpstr>
      <vt:lpstr>Logische Schakelingen</vt:lpstr>
      <vt:lpstr>Oefeningen op logische schakelingen</vt:lpstr>
      <vt:lpstr>Oefeningen op logische schakelingen</vt:lpstr>
      <vt:lpstr>Oefeningen op logische schakelingen</vt:lpstr>
      <vt:lpstr>Oefeningen op logische schakelingen</vt:lpstr>
      <vt:lpstr>Oefeningen op logische schakelingen</vt:lpstr>
      <vt:lpstr>Oefeningen op logische schakelingen</vt:lpstr>
      <vt:lpstr>Oefeningen op logische schakelingen</vt:lpstr>
      <vt:lpstr>Equivalentie</vt:lpstr>
      <vt:lpstr>Equivalentie (vervolg)</vt:lpstr>
    </vt:vector>
  </TitlesOfParts>
  <Company>Hogeschool Gent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Cyr De Rycke</dc:creator>
  <cp:lastModifiedBy>Lotte Van Steenberghe</cp:lastModifiedBy>
  <cp:revision>54</cp:revision>
  <cp:lastPrinted>2018-07-26T13:38:51Z</cp:lastPrinted>
  <dcterms:created xsi:type="dcterms:W3CDTF">2018-08-07T08:19:18Z</dcterms:created>
  <dcterms:modified xsi:type="dcterms:W3CDTF">2020-09-08T14:42:09Z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0x01010078D4E445154A9645BC81502D0650DAF4</vt:lpwstr>
  </property>
</Properties>
</file>